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55"/>
  </p:notesMasterIdLst>
  <p:handoutMasterIdLst>
    <p:handoutMasterId r:id="rId56"/>
  </p:handoutMasterIdLst>
  <p:sldIdLst>
    <p:sldId id="446" r:id="rId2"/>
    <p:sldId id="389" r:id="rId3"/>
    <p:sldId id="465" r:id="rId4"/>
    <p:sldId id="429" r:id="rId5"/>
    <p:sldId id="472" r:id="rId6"/>
    <p:sldId id="473" r:id="rId7"/>
    <p:sldId id="430" r:id="rId8"/>
    <p:sldId id="477" r:id="rId9"/>
    <p:sldId id="475" r:id="rId10"/>
    <p:sldId id="466" r:id="rId11"/>
    <p:sldId id="392" r:id="rId12"/>
    <p:sldId id="463" r:id="rId13"/>
    <p:sldId id="435" r:id="rId14"/>
    <p:sldId id="445" r:id="rId15"/>
    <p:sldId id="427" r:id="rId16"/>
    <p:sldId id="449" r:id="rId17"/>
    <p:sldId id="467" r:id="rId18"/>
    <p:sldId id="450" r:id="rId19"/>
    <p:sldId id="394" r:id="rId20"/>
    <p:sldId id="393" r:id="rId21"/>
    <p:sldId id="400" r:id="rId22"/>
    <p:sldId id="451" r:id="rId23"/>
    <p:sldId id="468" r:id="rId24"/>
    <p:sldId id="452" r:id="rId25"/>
    <p:sldId id="436" r:id="rId26"/>
    <p:sldId id="438" r:id="rId27"/>
    <p:sldId id="439" r:id="rId28"/>
    <p:sldId id="459" r:id="rId29"/>
    <p:sldId id="401" r:id="rId30"/>
    <p:sldId id="469" r:id="rId31"/>
    <p:sldId id="453" r:id="rId32"/>
    <p:sldId id="455" r:id="rId33"/>
    <p:sldId id="460" r:id="rId34"/>
    <p:sldId id="402" r:id="rId35"/>
    <p:sldId id="406" r:id="rId36"/>
    <p:sldId id="470" r:id="rId37"/>
    <p:sldId id="407" r:id="rId38"/>
    <p:sldId id="476" r:id="rId39"/>
    <p:sldId id="478" r:id="rId40"/>
    <p:sldId id="424" r:id="rId41"/>
    <p:sldId id="408" r:id="rId42"/>
    <p:sldId id="461" r:id="rId43"/>
    <p:sldId id="409" r:id="rId44"/>
    <p:sldId id="457" r:id="rId45"/>
    <p:sldId id="413" r:id="rId46"/>
    <p:sldId id="479" r:id="rId47"/>
    <p:sldId id="480" r:id="rId48"/>
    <p:sldId id="481" r:id="rId49"/>
    <p:sldId id="482" r:id="rId50"/>
    <p:sldId id="471" r:id="rId51"/>
    <p:sldId id="458" r:id="rId52"/>
    <p:sldId id="444" r:id="rId53"/>
    <p:sldId id="422" r:id="rId54"/>
  </p:sldIdLst>
  <p:sldSz cx="12192000" cy="6858000"/>
  <p:notesSz cx="7099300" cy="10234613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74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926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80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235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FFF"/>
    <a:srgbClr val="B9CAFF"/>
    <a:srgbClr val="7999FF"/>
    <a:srgbClr val="0033CC"/>
    <a:srgbClr val="008000"/>
    <a:srgbClr val="FF9999"/>
    <a:srgbClr val="FF3300"/>
    <a:srgbClr val="CC00CC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 autoAdjust="0"/>
    <p:restoredTop sz="80612" autoAdjust="0"/>
  </p:normalViewPr>
  <p:slideViewPr>
    <p:cSldViewPr>
      <p:cViewPr varScale="1">
        <p:scale>
          <a:sx n="44" d="100"/>
          <a:sy n="44" d="100"/>
        </p:scale>
        <p:origin x="854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A33D1F6-2909-4169-88BB-81509121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3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6AD5590-9C90-486D-8FA8-38179D6EA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05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4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6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45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</a:t>
            </a:r>
            <a:r>
              <a:rPr lang="en-US" baseline="0" dirty="0"/>
              <a:t> students guess which one of the three it is.  (</a:t>
            </a:r>
            <a:r>
              <a:rPr lang="en-US" dirty="0"/>
              <a:t>This is BFS.)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2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</a:t>
            </a:r>
            <a:r>
              <a:rPr lang="en-US" baseline="0" dirty="0"/>
              <a:t> students guess which one of the three it is.  (</a:t>
            </a:r>
            <a:r>
              <a:rPr lang="en-US" dirty="0"/>
              <a:t>This is UCS.)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5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</a:t>
            </a:r>
            <a:r>
              <a:rPr lang="en-US" baseline="0" dirty="0"/>
              <a:t> students guess which one of the three it is.  (</a:t>
            </a:r>
            <a:r>
              <a:rPr lang="en-US" dirty="0"/>
              <a:t>This is DFS.)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4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theme</a:t>
            </a:r>
            <a:r>
              <a:rPr lang="en-US" baseline="0" dirty="0"/>
              <a:t> in the class:</a:t>
            </a:r>
          </a:p>
          <a:p>
            <a:endParaRPr lang="en-US" baseline="0" dirty="0"/>
          </a:p>
          <a:p>
            <a:r>
              <a:rPr lang="en-US" baseline="0" dirty="0"/>
              <a:t>A goal we have in mind.</a:t>
            </a:r>
          </a:p>
          <a:p>
            <a:endParaRPr lang="en-US" baseline="0" dirty="0"/>
          </a:p>
          <a:p>
            <a:r>
              <a:rPr lang="en-US" baseline="0" dirty="0"/>
              <a:t>A mathematical abstraction to formalize this</a:t>
            </a:r>
          </a:p>
          <a:p>
            <a:endParaRPr lang="en-US" baseline="0" dirty="0"/>
          </a:p>
          <a:p>
            <a:r>
              <a:rPr lang="en-US" baseline="0" dirty="0"/>
              <a:t>Algorithms that operate on these abstractions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2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blinking your eye (not using your entire thinking capabilities),</a:t>
            </a:r>
            <a:r>
              <a:rPr lang="en-US" baseline="0" dirty="0"/>
              <a:t> vacuum cleaner moving towards nearest dirt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comes back on exams</a:t>
            </a:r>
          </a:p>
          <a:p>
            <a:endParaRPr lang="en-US" dirty="0"/>
          </a:p>
          <a:p>
            <a:r>
              <a:rPr lang="en-US" dirty="0"/>
              <a:t>Goal test – sometimes</a:t>
            </a:r>
            <a:r>
              <a:rPr lang="en-US" baseline="0" dirty="0"/>
              <a:t> more than one state that satisfies having achieved the goal, for example, “eat all the dots”</a:t>
            </a:r>
          </a:p>
          <a:p>
            <a:endParaRPr lang="en-US" baseline="0" dirty="0"/>
          </a:p>
          <a:p>
            <a:r>
              <a:rPr lang="en-US" baseline="0" dirty="0"/>
              <a:t>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Wrong example for “eat-all-dots”: (x, y, dot count)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90 * (2^30-1) + 30 * 2^29 = 145 billion</a:t>
            </a:r>
          </a:p>
          <a:p>
            <a:r>
              <a:rPr lang="en-US">
                <a:latin typeface="Arial" charset="0"/>
              </a:rPr>
              <a:t>2^29 = 536 870 912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041C6AE4-F625-4A1A-A100-707641139ACC}" type="slidenum">
              <a:rPr lang="en-US" smtClean="0"/>
              <a:pPr defTabSz="965200"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4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plans that achieve the same state, will be different nodes in the tree.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3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Left: show tree</a:t>
            </a:r>
          </a:p>
          <a:p>
            <a:r>
              <a:rPr lang="en-US" dirty="0"/>
              <a:t>Right: fringe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92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82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3A5A-7A6F-4C45-B3DA-4ADA5F9066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F6080-E520-45DC-884B-D171AED742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41731-2654-4748-B0E7-440E0FE37C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3" indent="0">
              <a:buNone/>
              <a:defRPr sz="1900"/>
            </a:lvl2pPr>
            <a:lvl3pPr marL="914286" indent="0">
              <a:buNone/>
              <a:defRPr sz="1600"/>
            </a:lvl3pPr>
            <a:lvl4pPr marL="1371430" indent="0">
              <a:buNone/>
              <a:defRPr sz="1500"/>
            </a:lvl4pPr>
            <a:lvl5pPr marL="1828573" indent="0">
              <a:buNone/>
              <a:defRPr sz="1500"/>
            </a:lvl5pPr>
            <a:lvl6pPr marL="2285718" indent="0">
              <a:buNone/>
              <a:defRPr sz="1500"/>
            </a:lvl6pPr>
            <a:lvl7pPr marL="2742858" indent="0">
              <a:buNone/>
              <a:defRPr sz="1500"/>
            </a:lvl7pPr>
            <a:lvl8pPr marL="3200000" indent="0">
              <a:buNone/>
              <a:defRPr sz="1500"/>
            </a:lvl8pPr>
            <a:lvl9pPr marL="365714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B8BF5-5AC2-408A-9CF5-48C84EA6D7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E8221-ACA7-4409-9788-2ACEEBC1BD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1A8ED-9B00-4419-8B3B-2343371CEC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85549-3527-4829-9473-416A0C2EAE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60C99-D8C1-4775-8462-7FCDDC81A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37A3-2FAA-437F-A346-3CF46B1B89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EC880-79EA-4BC7-A72F-59EFE6AB7F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8" rIns="91430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3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6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8" rIns="91430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7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58" indent="-34285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857" indent="-28571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858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000" indent="-22857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143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286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430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573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718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604" y="533400"/>
            <a:ext cx="7001591" cy="5257799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r>
              <a:rPr lang="en-US" dirty="0"/>
              <a:t>CAP 5636 – Advanced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Search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140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</a:t>
            </a:r>
            <a:r>
              <a:rPr lang="en-US" sz="2400" dirty="0" err="1">
                <a:latin typeface="Calibri"/>
                <a:cs typeface="Calibri"/>
              </a:rPr>
              <a:t>Lotzi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Bölöni</a:t>
            </a:r>
            <a:r>
              <a:rPr lang="en-US" sz="2400" dirty="0">
                <a:latin typeface="Calibri"/>
                <a:cs typeface="Calibri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en-US" sz="1400" dirty="0"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adapted from the ones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Berkeley, available at http://ai.berkeley.edu.]</a:t>
            </a:r>
          </a:p>
          <a:p>
            <a:pPr algn="ctr">
              <a:spcBef>
                <a:spcPct val="50000"/>
              </a:spcBef>
            </a:pPr>
            <a:endParaRPr lang="en-US"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Problems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164" y="1144408"/>
            <a:ext cx="8524096" cy="522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98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Problems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4478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search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problem</a:t>
            </a:r>
            <a:r>
              <a:rPr lang="en-US" sz="2800" dirty="0"/>
              <a:t> consists of: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state space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successor function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(with actions, costs)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start state and a goal test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solution</a:t>
            </a:r>
            <a:r>
              <a:rPr lang="en-US" sz="2800" dirty="0"/>
              <a:t> is a sequence of actions (a plan) which transforms the start state to a goal state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3" y="2174876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9949" y="2174875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6405" y="2174875"/>
            <a:ext cx="5445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1" y="2174875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91549" y="2174877"/>
            <a:ext cx="552451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7813" y="2174875"/>
            <a:ext cx="5603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5" y="2174875"/>
            <a:ext cx="5445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7951" y="3671888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9101" y="3325813"/>
            <a:ext cx="552451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49" y="4087813"/>
            <a:ext cx="552451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7162800" y="3581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7162800" y="41148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934200" y="3200400"/>
            <a:ext cx="990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“N”, 1.0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934200" y="4419602"/>
            <a:ext cx="11430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“E”, 1.0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nimBg="1"/>
      <p:bldP spid="8207" grpId="0" animBg="1"/>
      <p:bldP spid="8208" grpId="0"/>
      <p:bldP spid="82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 Are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372097"/>
            <a:ext cx="8302482" cy="435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Traveling in Romania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781803" y="1676401"/>
            <a:ext cx="4495799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space:</a:t>
            </a:r>
          </a:p>
          <a:p>
            <a:pPr lvl="1" eaLnBrk="1" hangingPunct="1"/>
            <a:r>
              <a:rPr lang="en-US" sz="2000" dirty="0"/>
              <a:t>Cities</a:t>
            </a:r>
          </a:p>
          <a:p>
            <a:pPr eaLnBrk="1" hangingPunct="1"/>
            <a:r>
              <a:rPr lang="en-US" sz="2400" dirty="0"/>
              <a:t>Successor function:</a:t>
            </a:r>
          </a:p>
          <a:p>
            <a:pPr lvl="1" eaLnBrk="1" hangingPunct="1"/>
            <a:r>
              <a:rPr lang="en-US" sz="2000" dirty="0"/>
              <a:t>Roads: Go to adjacent city with cost = distance</a:t>
            </a:r>
          </a:p>
          <a:p>
            <a:pPr eaLnBrk="1" hangingPunct="1"/>
            <a:r>
              <a:rPr lang="en-US" sz="2400" dirty="0"/>
              <a:t>Start state:</a:t>
            </a:r>
          </a:p>
          <a:p>
            <a:pPr lvl="1" eaLnBrk="1" hangingPunct="1"/>
            <a:r>
              <a:rPr lang="en-US" sz="2000" dirty="0"/>
              <a:t>Arad</a:t>
            </a:r>
          </a:p>
          <a:p>
            <a:pPr eaLnBrk="1" hangingPunct="1"/>
            <a:r>
              <a:rPr lang="en-US" sz="2400" dirty="0"/>
              <a:t>Goal test:</a:t>
            </a:r>
          </a:p>
          <a:p>
            <a:pPr lvl="1" eaLnBrk="1" hangingPunct="1"/>
            <a:r>
              <a:rPr lang="en-US" sz="2000" dirty="0"/>
              <a:t>Is state == Bucharest?</a:t>
            </a:r>
          </a:p>
          <a:p>
            <a:pPr lvl="3" eaLnBrk="1" hangingPunct="1"/>
            <a:endParaRPr lang="en-US" sz="1200" dirty="0"/>
          </a:p>
          <a:p>
            <a:pPr eaLnBrk="1" hangingPunct="1"/>
            <a:r>
              <a:rPr lang="en-US" sz="2400" dirty="0"/>
              <a:t>Solution?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5557837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219200" y="3505200"/>
            <a:ext cx="9829800" cy="3048000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9202" y="1273178"/>
            <a:ext cx="9829801" cy="2003425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 a State Space?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600200" y="4086225"/>
            <a:ext cx="4038600" cy="2413000"/>
          </a:xfrm>
        </p:spPr>
        <p:txBody>
          <a:bodyPr/>
          <a:lstStyle/>
          <a:p>
            <a:r>
              <a:rPr lang="en-US" sz="2400" dirty="0"/>
              <a:t>Problem: </a:t>
            </a:r>
            <a:r>
              <a:rPr lang="en-US" sz="2400" dirty="0" err="1"/>
              <a:t>Pathing</a:t>
            </a:r>
            <a:endParaRPr lang="en-US" sz="2400" dirty="0"/>
          </a:p>
          <a:p>
            <a:pPr lvl="1"/>
            <a:r>
              <a:rPr lang="en-US" sz="2000" dirty="0"/>
              <a:t>States: (</a:t>
            </a:r>
            <a:r>
              <a:rPr lang="en-US" sz="2000" dirty="0" err="1"/>
              <a:t>x,y</a:t>
            </a:r>
            <a:r>
              <a:rPr lang="en-US" sz="2000" dirty="0"/>
              <a:t>) location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Successor: update location only</a:t>
            </a:r>
          </a:p>
          <a:p>
            <a:pPr lvl="1"/>
            <a:r>
              <a:rPr lang="en-US" sz="2000" dirty="0"/>
              <a:t>Goal test: is (</a:t>
            </a:r>
            <a:r>
              <a:rPr lang="en-US" sz="2000" dirty="0" err="1"/>
              <a:t>x,y</a:t>
            </a:r>
            <a:r>
              <a:rPr lang="en-US" sz="2000" dirty="0"/>
              <a:t>)=END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477000" y="4094167"/>
            <a:ext cx="3962400" cy="2405063"/>
          </a:xfrm>
        </p:spPr>
        <p:txBody>
          <a:bodyPr/>
          <a:lstStyle/>
          <a:p>
            <a:r>
              <a:rPr lang="en-US" sz="2400" dirty="0"/>
              <a:t>Problem: Eat-All-Dots</a:t>
            </a:r>
          </a:p>
          <a:p>
            <a:pPr lvl="1"/>
            <a:r>
              <a:rPr lang="en-US" sz="2000" dirty="0"/>
              <a:t>States: {(</a:t>
            </a:r>
            <a:r>
              <a:rPr lang="en-US" sz="2000" dirty="0" err="1"/>
              <a:t>x,y</a:t>
            </a:r>
            <a:r>
              <a:rPr lang="en-US" sz="2000" dirty="0"/>
              <a:t>), dot </a:t>
            </a:r>
            <a:r>
              <a:rPr lang="en-US" sz="2000" dirty="0" err="1"/>
              <a:t>booleans</a:t>
            </a:r>
            <a:r>
              <a:rPr lang="en-US" sz="2000" dirty="0"/>
              <a:t>}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Successor: update location and possibly a dot </a:t>
            </a:r>
            <a:r>
              <a:rPr lang="en-US" sz="2000" dirty="0" err="1"/>
              <a:t>boolean</a:t>
            </a:r>
            <a:endParaRPr lang="en-US" sz="2000" dirty="0"/>
          </a:p>
          <a:p>
            <a:pPr lvl="1"/>
            <a:r>
              <a:rPr lang="en-US" sz="2000" dirty="0"/>
              <a:t>Goal test: dots all false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1219201" y="1352497"/>
            <a:ext cx="97536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world state</a:t>
            </a:r>
            <a:r>
              <a:rPr lang="en-US" sz="2000" dirty="0">
                <a:latin typeface="Calibri" pitchFamily="34" charset="0"/>
              </a:rPr>
              <a:t> includes every last detail of the environment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" y="3579814"/>
            <a:ext cx="121920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search state</a:t>
            </a:r>
            <a:r>
              <a:rPr lang="en-US" sz="2000" dirty="0">
                <a:latin typeface="Calibri" pitchFamily="34" charset="0"/>
              </a:rPr>
              <a:t> keeps only the details needed for planning (abstraction)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0"/>
            <a:ext cx="4953000" cy="13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uiExpand="1" build="p"/>
      <p:bldP spid="9" grpId="0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Space Sizes?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600200" y="1558925"/>
            <a:ext cx="5943600" cy="4525963"/>
          </a:xfrm>
        </p:spPr>
        <p:txBody>
          <a:bodyPr/>
          <a:lstStyle/>
          <a:p>
            <a:r>
              <a:rPr lang="en-US" sz="2400" dirty="0"/>
              <a:t>World state:</a:t>
            </a:r>
          </a:p>
          <a:p>
            <a:pPr lvl="1"/>
            <a:r>
              <a:rPr lang="en-US" sz="2000" dirty="0"/>
              <a:t>Agent positions: 120</a:t>
            </a:r>
          </a:p>
          <a:p>
            <a:pPr lvl="1"/>
            <a:r>
              <a:rPr lang="en-US" sz="2000" dirty="0"/>
              <a:t>Food count: 30</a:t>
            </a:r>
          </a:p>
          <a:p>
            <a:pPr lvl="1"/>
            <a:r>
              <a:rPr lang="en-US" sz="2000" dirty="0"/>
              <a:t>Ghost positions: 12</a:t>
            </a:r>
          </a:p>
          <a:p>
            <a:pPr lvl="1"/>
            <a:r>
              <a:rPr lang="en-US" sz="2000" dirty="0"/>
              <a:t>Agent facing: NSEW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How many</a:t>
            </a:r>
          </a:p>
          <a:p>
            <a:pPr lvl="1"/>
            <a:r>
              <a:rPr lang="en-US" sz="2000" dirty="0"/>
              <a:t>World states?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	120x(2</a:t>
            </a:r>
            <a:r>
              <a:rPr lang="en-US" sz="2000" baseline="30000" dirty="0"/>
              <a:t>30</a:t>
            </a:r>
            <a:r>
              <a:rPr lang="en-US" sz="2000" dirty="0"/>
              <a:t>)x(12</a:t>
            </a:r>
            <a:r>
              <a:rPr lang="en-US" sz="2000" baseline="30000" dirty="0"/>
              <a:t>2</a:t>
            </a:r>
            <a:r>
              <a:rPr lang="en-US" sz="2000" dirty="0"/>
              <a:t>)x4</a:t>
            </a:r>
          </a:p>
          <a:p>
            <a:pPr lvl="1"/>
            <a:r>
              <a:rPr lang="en-US" sz="2000" dirty="0"/>
              <a:t>States for </a:t>
            </a:r>
            <a:r>
              <a:rPr lang="en-US" sz="2000" dirty="0" err="1"/>
              <a:t>pathing</a:t>
            </a:r>
            <a:r>
              <a:rPr lang="en-US" sz="2000" dirty="0"/>
              <a:t>?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	120</a:t>
            </a:r>
          </a:p>
          <a:p>
            <a:pPr lvl="1"/>
            <a:r>
              <a:rPr lang="en-US" sz="2000" dirty="0"/>
              <a:t>States for eat-all-dots?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	120x(2</a:t>
            </a:r>
            <a:r>
              <a:rPr lang="en-US" sz="2000" baseline="30000" dirty="0"/>
              <a:t>30</a:t>
            </a:r>
            <a:r>
              <a:rPr lang="en-US" sz="2000" dirty="0"/>
              <a:t>)</a:t>
            </a:r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11268" name="Picture 3" descr="Z:\Shared with PC\box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3" y="1905001"/>
            <a:ext cx="4030663" cy="409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Quiz: Safe Passage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29200"/>
            <a:ext cx="11379200" cy="1524000"/>
          </a:xfrm>
        </p:spPr>
        <p:txBody>
          <a:bodyPr/>
          <a:lstStyle/>
          <a:p>
            <a:r>
              <a:rPr lang="en-US" sz="2800" dirty="0"/>
              <a:t>Problem: eat all dots while keeping the ghosts </a:t>
            </a:r>
            <a:r>
              <a:rPr lang="en-US" sz="2800" dirty="0" err="1"/>
              <a:t>perma</a:t>
            </a:r>
            <a:r>
              <a:rPr lang="en-US" sz="2800" dirty="0"/>
              <a:t>-scared</a:t>
            </a:r>
          </a:p>
          <a:p>
            <a:r>
              <a:rPr lang="en-US" sz="2800" dirty="0"/>
              <a:t>What does the state space have to specify?</a:t>
            </a:r>
          </a:p>
          <a:p>
            <a:pPr lvl="1"/>
            <a:r>
              <a:rPr lang="en-US" sz="2400" dirty="0"/>
              <a:t>(agent position, dot </a:t>
            </a:r>
            <a:r>
              <a:rPr lang="en-US" sz="2400" dirty="0" err="1"/>
              <a:t>booleans</a:t>
            </a:r>
            <a:r>
              <a:rPr lang="en-US" sz="2400" dirty="0"/>
              <a:t>, power pellet </a:t>
            </a:r>
            <a:r>
              <a:rPr lang="en-US" sz="2400" dirty="0" err="1"/>
              <a:t>booleans</a:t>
            </a:r>
            <a:r>
              <a:rPr lang="en-US" sz="2400" dirty="0"/>
              <a:t>, remaining scared time)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3" y="1371601"/>
            <a:ext cx="1184751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 Space Graphs and Search Trees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1"/>
            <a:ext cx="4017746" cy="4260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23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/>
              <a:t>Nodes are (abstracted) world configurations</a:t>
            </a:r>
          </a:p>
          <a:p>
            <a:pPr lvl="1" eaLnBrk="1" hangingPunct="1"/>
            <a:r>
              <a:rPr lang="en-US" sz="1900" dirty="0"/>
              <a:t>Arcs represent successors (action results)</a:t>
            </a:r>
          </a:p>
          <a:p>
            <a:pPr lvl="1" eaLnBrk="1" hangingPunct="1"/>
            <a:r>
              <a:rPr lang="en-US" sz="1900" dirty="0"/>
              <a:t>The goal test is a set of goal nodes (maybe only one)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In a state space graph, each state occurs only once!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7010400" y="1219200"/>
            <a:ext cx="4876800" cy="5410200"/>
            <a:chOff x="7086600" y="1219200"/>
            <a:chExt cx="4876800" cy="5410200"/>
          </a:xfrm>
        </p:grpSpPr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36226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0" y="2922589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1048" y="4378326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7772401" y="32273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7772400" y="42941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739122" y="2922588"/>
              <a:ext cx="566928" cy="560388"/>
              <a:chOff x="10634472" y="3581400"/>
              <a:chExt cx="566928" cy="560388"/>
            </a:xfrm>
          </p:grpSpPr>
          <p:pic>
            <p:nvPicPr>
              <p:cNvPr id="42" name="Picture 11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V="1">
                <a:off x="10637742" y="3578130"/>
                <a:ext cx="560388" cy="56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10786872" y="38100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772650" y="4370388"/>
              <a:ext cx="560388" cy="568325"/>
              <a:chOff x="8534400" y="4918075"/>
              <a:chExt cx="560388" cy="568325"/>
            </a:xfrm>
          </p:grpSpPr>
          <p:pic>
            <p:nvPicPr>
              <p:cNvPr id="44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34400" y="4918075"/>
                <a:ext cx="560388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8763000" y="52578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1049000" y="3684588"/>
              <a:ext cx="552451" cy="560387"/>
              <a:chOff x="10572749" y="4849813"/>
              <a:chExt cx="552451" cy="560387"/>
            </a:xfrm>
          </p:grpSpPr>
          <p:pic>
            <p:nvPicPr>
              <p:cNvPr id="46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72749" y="4849813"/>
                <a:ext cx="552451" cy="56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820400" y="51816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9067801" y="32273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9067800" y="46751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10515600" y="42941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0439400" y="33035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8686800" y="23129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382000" y="1676400"/>
              <a:ext cx="3233928" cy="560388"/>
              <a:chOff x="8534400" y="1573212"/>
              <a:chExt cx="3233928" cy="56038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829800" y="1573213"/>
                <a:ext cx="552451" cy="560387"/>
                <a:chOff x="9201149" y="1447800"/>
                <a:chExt cx="552451" cy="560387"/>
              </a:xfrm>
            </p:grpSpPr>
            <p:pic>
              <p:nvPicPr>
                <p:cNvPr id="55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201149" y="1447800"/>
                  <a:ext cx="552451" cy="560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Rectangle 55"/>
                <p:cNvSpPr/>
                <p:nvPr/>
              </p:nvSpPr>
              <p:spPr>
                <a:xfrm>
                  <a:off x="9296400" y="1600200"/>
                  <a:ext cx="1524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1201400" y="1573212"/>
                <a:ext cx="566928" cy="560388"/>
                <a:chOff x="10634472" y="3581400"/>
                <a:chExt cx="566928" cy="560388"/>
              </a:xfrm>
            </p:grpSpPr>
            <p:pic>
              <p:nvPicPr>
                <p:cNvPr id="5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Rectangle 59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 flipV="1">
                <a:off x="8534400" y="1575816"/>
                <a:ext cx="566928" cy="557784"/>
                <a:chOff x="10634472" y="3581400"/>
                <a:chExt cx="566928" cy="560388"/>
              </a:xfrm>
            </p:grpSpPr>
            <p:pic>
              <p:nvPicPr>
                <p:cNvPr id="62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Rectangle 62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flipV="1">
              <a:off x="8430540" y="5659922"/>
              <a:ext cx="3223488" cy="568223"/>
              <a:chOff x="8540268" y="1568619"/>
              <a:chExt cx="3223488" cy="570876"/>
            </a:xfrm>
          </p:grpSpPr>
          <p:grpSp>
            <p:nvGrpSpPr>
              <p:cNvPr id="72" name="Group 56"/>
              <p:cNvGrpSpPr/>
              <p:nvPr/>
            </p:nvGrpSpPr>
            <p:grpSpPr>
              <a:xfrm>
                <a:off x="9827134" y="1575890"/>
                <a:ext cx="557783" cy="555030"/>
                <a:chOff x="9198483" y="1450477"/>
                <a:chExt cx="557783" cy="555030"/>
              </a:xfrm>
            </p:grpSpPr>
            <p:pic>
              <p:nvPicPr>
                <p:cNvPr id="83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>
                  <a:off x="9199860" y="1449100"/>
                  <a:ext cx="555030" cy="557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4" name="Rectangle 83"/>
                <p:cNvSpPr/>
                <p:nvPr/>
              </p:nvSpPr>
              <p:spPr>
                <a:xfrm>
                  <a:off x="9539477" y="1549210"/>
                  <a:ext cx="152400" cy="1527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7"/>
              <p:cNvGrpSpPr/>
              <p:nvPr/>
            </p:nvGrpSpPr>
            <p:grpSpPr>
              <a:xfrm>
                <a:off x="11205972" y="1568619"/>
                <a:ext cx="557784" cy="569575"/>
                <a:chOff x="10639044" y="3576807"/>
                <a:chExt cx="557784" cy="569575"/>
              </a:xfrm>
            </p:grpSpPr>
            <p:pic>
              <p:nvPicPr>
                <p:cNvPr id="81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V="1">
                  <a:off x="10639044" y="3576807"/>
                  <a:ext cx="557784" cy="56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Rectangle 81"/>
                <p:cNvSpPr/>
                <p:nvPr/>
              </p:nvSpPr>
              <p:spPr>
                <a:xfrm>
                  <a:off x="10896600" y="3684590"/>
                  <a:ext cx="152399" cy="150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60"/>
              <p:cNvGrpSpPr/>
              <p:nvPr/>
            </p:nvGrpSpPr>
            <p:grpSpPr>
              <a:xfrm flipV="1">
                <a:off x="8540268" y="1569920"/>
                <a:ext cx="555192" cy="569575"/>
                <a:chOff x="10640340" y="3575477"/>
                <a:chExt cx="555192" cy="572234"/>
              </a:xfrm>
            </p:grpSpPr>
            <p:pic>
              <p:nvPicPr>
                <p:cNvPr id="7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 flipV="1">
                  <a:off x="10640340" y="3575477"/>
                  <a:ext cx="555192" cy="572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0" name="Rectangle 79"/>
                <p:cNvSpPr/>
                <p:nvPr/>
              </p:nvSpPr>
              <p:spPr>
                <a:xfrm>
                  <a:off x="10744200" y="3889052"/>
                  <a:ext cx="228600" cy="15382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6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>
              <a:off x="8686800" y="50561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11353800" y="5132388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99822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V="1">
              <a:off x="99822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 flipV="1">
              <a:off x="8686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 flipV="1">
              <a:off x="11353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8686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>
              <a:off x="11353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3" name="Line 14"/>
            <p:cNvSpPr>
              <a:spLocks noChangeShapeType="1"/>
            </p:cNvSpPr>
            <p:nvPr/>
          </p:nvSpPr>
          <p:spPr bwMode="auto">
            <a:xfrm flipV="1">
              <a:off x="117348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1734800" y="4267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5" name="Line 14"/>
            <p:cNvSpPr>
              <a:spLocks noChangeShapeType="1"/>
            </p:cNvSpPr>
            <p:nvPr/>
          </p:nvSpPr>
          <p:spPr bwMode="auto">
            <a:xfrm flipV="1">
              <a:off x="10439400" y="2743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10515600" y="48768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H="1">
              <a:off x="7924800" y="5029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8" name="Line 14"/>
            <p:cNvSpPr>
              <a:spLocks noChangeShapeType="1"/>
            </p:cNvSpPr>
            <p:nvPr/>
          </p:nvSpPr>
          <p:spPr bwMode="auto">
            <a:xfrm flipH="1" flipV="1">
              <a:off x="7696200" y="26670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/>
              <a:t>Nodes are (abstracted) world configurations</a:t>
            </a:r>
          </a:p>
          <a:p>
            <a:pPr lvl="1" eaLnBrk="1" hangingPunct="1"/>
            <a:r>
              <a:rPr lang="en-US" sz="1900" dirty="0"/>
              <a:t>Arcs represent successors (action results)</a:t>
            </a:r>
          </a:p>
          <a:p>
            <a:pPr lvl="1" eaLnBrk="1" hangingPunct="1"/>
            <a:r>
              <a:rPr lang="en-US" sz="1900" dirty="0"/>
              <a:t>The goal test is a set of goal nodes (maybe only one)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In a search graph, each state occurs only once!</a:t>
            </a:r>
          </a:p>
          <a:p>
            <a:pPr lvl="1" eaLnBrk="1" hangingPunct="1"/>
            <a:endParaRPr lang="en-US" sz="2000" dirty="0"/>
          </a:p>
          <a:p>
            <a:r>
              <a:rPr lang="en-US" sz="2400" dirty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7010400" y="1905001"/>
            <a:ext cx="4419600" cy="2573339"/>
            <a:chOff x="336" y="576"/>
            <a:chExt cx="4848" cy="2784"/>
          </a:xfrm>
        </p:grpSpPr>
        <p:sp>
          <p:nvSpPr>
            <p:cNvPr id="12294" name="AutoShape 5"/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/>
                <a:t>S</a:t>
              </a:r>
            </a:p>
          </p:txBody>
        </p:sp>
        <p:sp>
          <p:nvSpPr>
            <p:cNvPr id="12295" name="AutoShape 6"/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12296" name="AutoShape 7"/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12297" name="AutoShape 8"/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12298" name="AutoShape 9"/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12299" name="AutoShape 10"/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12300" name="AutoShape 11"/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12301" name="AutoShape 12"/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12302" name="AutoShape 13"/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h</a:t>
              </a:r>
            </a:p>
          </p:txBody>
        </p:sp>
        <p:sp>
          <p:nvSpPr>
            <p:cNvPr id="12303" name="AutoShape 14"/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12304" name="AutoShape 15"/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12305" name="AutoShape 16"/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12306" name="AutoShape 17"/>
            <p:cNvCxnSpPr>
              <a:cxnSpLocks noChangeShapeType="1"/>
              <a:stCxn id="12294" idx="5"/>
              <a:endCxn id="12298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7" name="AutoShape 18"/>
            <p:cNvCxnSpPr>
              <a:cxnSpLocks noChangeShapeType="1"/>
              <a:stCxn id="12298" idx="5"/>
              <a:endCxn id="12299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8" name="AutoShape 19"/>
            <p:cNvCxnSpPr>
              <a:cxnSpLocks noChangeShapeType="1"/>
              <a:stCxn id="12302" idx="3"/>
              <a:endCxn id="12299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9" name="AutoShape 20"/>
            <p:cNvCxnSpPr>
              <a:cxnSpLocks noChangeShapeType="1"/>
              <a:stCxn id="12302" idx="2"/>
              <a:endCxn id="12298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0" name="AutoShape 21"/>
            <p:cNvCxnSpPr>
              <a:cxnSpLocks noChangeShapeType="1"/>
              <a:stCxn id="12301" idx="4"/>
              <a:endCxn id="12302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1" name="AutoShape 22"/>
            <p:cNvCxnSpPr>
              <a:cxnSpLocks noChangeShapeType="1"/>
              <a:stCxn id="12301" idx="5"/>
              <a:endCxn id="12305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2" name="AutoShape 23"/>
            <p:cNvCxnSpPr>
              <a:cxnSpLocks noChangeShapeType="1"/>
              <a:stCxn id="12305" idx="0"/>
              <a:endCxn id="12304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3" name="AutoShape 24"/>
            <p:cNvCxnSpPr>
              <a:cxnSpLocks noChangeShapeType="1"/>
              <a:stCxn id="12304" idx="0"/>
              <a:endCxn id="12295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4" name="AutoShape 25"/>
            <p:cNvCxnSpPr>
              <a:cxnSpLocks noChangeShapeType="1"/>
              <a:stCxn id="12294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5" name="AutoShape 26"/>
            <p:cNvCxnSpPr>
              <a:cxnSpLocks noChangeShapeType="1"/>
              <a:stCxn id="12296" idx="1"/>
              <a:endCxn id="12297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6" name="AutoShape 27"/>
            <p:cNvCxnSpPr>
              <a:cxnSpLocks noChangeShapeType="1"/>
              <a:endCxn id="12303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7" name="AutoShape 28"/>
            <p:cNvCxnSpPr>
              <a:cxnSpLocks noChangeShapeType="1"/>
              <a:stCxn id="12300" idx="2"/>
              <a:endCxn id="12303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8" name="AutoShape 29"/>
            <p:cNvCxnSpPr>
              <a:cxnSpLocks noChangeShapeType="1"/>
              <a:stCxn id="12296" idx="7"/>
              <a:endCxn id="12300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9" name="AutoShape 30"/>
            <p:cNvCxnSpPr>
              <a:cxnSpLocks noChangeShapeType="1"/>
              <a:stCxn id="12296" idx="6"/>
              <a:endCxn id="12301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20" name="AutoShape 31"/>
            <p:cNvCxnSpPr>
              <a:cxnSpLocks noChangeShapeType="1"/>
              <a:stCxn id="12304" idx="1"/>
              <a:endCxn id="12300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21" name="AutoShape 32"/>
            <p:cNvCxnSpPr>
              <a:cxnSpLocks noChangeShapeType="1"/>
              <a:stCxn id="12294" idx="6"/>
              <a:endCxn id="12301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2293" name="Text Box 33"/>
          <p:cNvSpPr txBox="1">
            <a:spLocks noChangeArrowheads="1"/>
          </p:cNvSpPr>
          <p:nvPr/>
        </p:nvSpPr>
        <p:spPr bwMode="auto">
          <a:xfrm>
            <a:off x="7696200" y="4845049"/>
            <a:ext cx="335280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Tiny search graph for a tiny search problem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1447800"/>
            <a:ext cx="5791198" cy="4343399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3"/>
            <a:ext cx="94996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Agents that Plan Ahead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Search Problems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Uninformed Search Methods</a:t>
            </a:r>
          </a:p>
          <a:p>
            <a:pPr lvl="1">
              <a:lnSpc>
                <a:spcPct val="90000"/>
              </a:lnSpc>
            </a:pPr>
            <a:endParaRPr lang="en-US" sz="400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Depth-First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400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Breadth-First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400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Uniform-Cost Search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Trees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4114800"/>
            <a:ext cx="9525000" cy="2362200"/>
          </a:xfrm>
        </p:spPr>
        <p:txBody>
          <a:bodyPr/>
          <a:lstStyle/>
          <a:p>
            <a:pPr eaLnBrk="1" hangingPunct="1"/>
            <a:r>
              <a:rPr lang="en-US" sz="2400" dirty="0"/>
              <a:t>A search tree:</a:t>
            </a:r>
          </a:p>
          <a:p>
            <a:pPr lvl="1" eaLnBrk="1" hangingPunct="1"/>
            <a:r>
              <a:rPr lang="en-US" sz="2000" dirty="0"/>
              <a:t>A “what if” tree of plans and their outcomes</a:t>
            </a:r>
          </a:p>
          <a:p>
            <a:pPr lvl="1" eaLnBrk="1" hangingPunct="1"/>
            <a:r>
              <a:rPr lang="en-US" sz="2000" dirty="0"/>
              <a:t>The start state is the root node</a:t>
            </a:r>
          </a:p>
          <a:p>
            <a:pPr lvl="1" eaLnBrk="1" hangingPunct="1"/>
            <a:r>
              <a:rPr lang="en-US" sz="2000" dirty="0"/>
              <a:t>Children correspond to successors</a:t>
            </a:r>
          </a:p>
          <a:p>
            <a:pPr lvl="1" eaLnBrk="1" hangingPunct="1"/>
            <a:r>
              <a:rPr lang="en-US" sz="2000" dirty="0"/>
              <a:t>Nodes show states, but correspond to PLANS that achieve those states</a:t>
            </a:r>
          </a:p>
          <a:p>
            <a:pPr lvl="1" eaLnBrk="1" hangingPunct="1"/>
            <a:r>
              <a:rPr lang="en-US" sz="2000" dirty="0">
                <a:solidFill>
                  <a:srgbClr val="CC0000"/>
                </a:solidFill>
              </a:rPr>
              <a:t>For most problems, we can never actually build the whole tree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3" y="1524000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1" y="2590803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1" y="2590803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267200" y="2209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3124200" y="2209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724400" y="2051051"/>
            <a:ext cx="990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“E”, 1.0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757488" y="2051051"/>
            <a:ext cx="11430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“N”, 1.0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1242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23622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30480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4864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47244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54102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6400800" y="1600199"/>
            <a:ext cx="13716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077200" y="1535672"/>
            <a:ext cx="3048000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This is now / start</a:t>
            </a:r>
          </a:p>
        </p:txBody>
      </p:sp>
      <p:sp>
        <p:nvSpPr>
          <p:cNvPr id="19" name="Right Arrow 18"/>
          <p:cNvSpPr/>
          <p:nvPr/>
        </p:nvSpPr>
        <p:spPr>
          <a:xfrm rot="10800000">
            <a:off x="6400800" y="2666999"/>
            <a:ext cx="13716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077200" y="2602472"/>
            <a:ext cx="3048000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Possible futures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19" grpId="1" animBg="1"/>
      <p:bldP spid="13320" grpId="0" animBg="1"/>
      <p:bldP spid="13320" grpId="1" animBg="1"/>
      <p:bldP spid="13321" grpId="0"/>
      <p:bldP spid="13321" grpId="1"/>
      <p:bldP spid="13322" grpId="0"/>
      <p:bldP spid="13322" grpId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7" grpId="0" animBg="1"/>
      <p:bldP spid="18" grpId="0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6858002" y="1758699"/>
            <a:ext cx="4889500" cy="3880103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600" dirty="0"/>
          </a:p>
        </p:txBody>
      </p:sp>
      <p:sp>
        <p:nvSpPr>
          <p:cNvPr id="97" name="Rounded Rectangle 96"/>
          <p:cNvSpPr/>
          <p:nvPr/>
        </p:nvSpPr>
        <p:spPr>
          <a:xfrm>
            <a:off x="381000" y="1752600"/>
            <a:ext cx="3886200" cy="3886200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 Space Graphs vs. Search Trees</a:t>
            </a:r>
          </a:p>
        </p:txBody>
      </p:sp>
      <p:sp>
        <p:nvSpPr>
          <p:cNvPr id="17446" name="Text Box 4"/>
          <p:cNvSpPr txBox="1">
            <a:spLocks noChangeArrowheads="1"/>
          </p:cNvSpPr>
          <p:nvPr/>
        </p:nvSpPr>
        <p:spPr bwMode="auto">
          <a:xfrm>
            <a:off x="9232902" y="2692717"/>
            <a:ext cx="8255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S</a:t>
            </a:r>
          </a:p>
        </p:txBody>
      </p:sp>
      <p:sp>
        <p:nvSpPr>
          <p:cNvPr id="17447" name="Text Box 5"/>
          <p:cNvSpPr txBox="1">
            <a:spLocks noChangeArrowheads="1"/>
          </p:cNvSpPr>
          <p:nvPr/>
        </p:nvSpPr>
        <p:spPr bwMode="auto">
          <a:xfrm>
            <a:off x="7010402" y="397618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sp>
        <p:nvSpPr>
          <p:cNvPr id="17448" name="Text Box 6"/>
          <p:cNvSpPr txBox="1">
            <a:spLocks noChangeArrowheads="1"/>
          </p:cNvSpPr>
          <p:nvPr/>
        </p:nvSpPr>
        <p:spPr bwMode="auto">
          <a:xfrm>
            <a:off x="7010402" y="355008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b</a:t>
            </a:r>
          </a:p>
        </p:txBody>
      </p:sp>
      <p:sp>
        <p:nvSpPr>
          <p:cNvPr id="17449" name="Text Box 7"/>
          <p:cNvSpPr txBox="1">
            <a:spLocks noChangeArrowheads="1"/>
          </p:cNvSpPr>
          <p:nvPr/>
        </p:nvSpPr>
        <p:spPr bwMode="auto">
          <a:xfrm>
            <a:off x="7454902" y="316725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d</a:t>
            </a:r>
          </a:p>
        </p:txBody>
      </p:sp>
      <p:sp>
        <p:nvSpPr>
          <p:cNvPr id="17450" name="Text Box 8"/>
          <p:cNvSpPr txBox="1">
            <a:spLocks noChangeArrowheads="1"/>
          </p:cNvSpPr>
          <p:nvPr/>
        </p:nvSpPr>
        <p:spPr bwMode="auto">
          <a:xfrm>
            <a:off x="11264902" y="3113992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51" name="Text Box 9"/>
          <p:cNvSpPr txBox="1">
            <a:spLocks noChangeArrowheads="1"/>
          </p:cNvSpPr>
          <p:nvPr/>
        </p:nvSpPr>
        <p:spPr bwMode="auto">
          <a:xfrm>
            <a:off x="7581902" y="397618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sp>
        <p:nvSpPr>
          <p:cNvPr id="17452" name="Text Box 10"/>
          <p:cNvSpPr txBox="1">
            <a:spLocks noChangeArrowheads="1"/>
          </p:cNvSpPr>
          <p:nvPr/>
        </p:nvSpPr>
        <p:spPr bwMode="auto">
          <a:xfrm>
            <a:off x="7581902" y="355008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cxnSp>
        <p:nvCxnSpPr>
          <p:cNvPr id="17453" name="AutoShape 11"/>
          <p:cNvCxnSpPr>
            <a:cxnSpLocks noChangeShapeType="1"/>
            <a:stCxn id="17449" idx="2"/>
            <a:endCxn id="17448" idx="0"/>
          </p:cNvCxnSpPr>
          <p:nvPr/>
        </p:nvCxnSpPr>
        <p:spPr bwMode="auto">
          <a:xfrm flipH="1">
            <a:off x="7169151" y="3505693"/>
            <a:ext cx="444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4" name="AutoShape 12"/>
          <p:cNvCxnSpPr>
            <a:cxnSpLocks noChangeShapeType="1"/>
            <a:stCxn id="17449" idx="2"/>
            <a:endCxn id="17452" idx="0"/>
          </p:cNvCxnSpPr>
          <p:nvPr/>
        </p:nvCxnSpPr>
        <p:spPr bwMode="auto">
          <a:xfrm>
            <a:off x="7613651" y="3505693"/>
            <a:ext cx="1270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5" name="AutoShape 13"/>
          <p:cNvCxnSpPr>
            <a:cxnSpLocks noChangeShapeType="1"/>
            <a:stCxn id="17448" idx="2"/>
            <a:endCxn id="17447" idx="0"/>
          </p:cNvCxnSpPr>
          <p:nvPr/>
        </p:nvCxnSpPr>
        <p:spPr bwMode="auto">
          <a:xfrm>
            <a:off x="7169151" y="3888520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6" name="AutoShape 14"/>
          <p:cNvCxnSpPr>
            <a:cxnSpLocks noChangeShapeType="1"/>
            <a:stCxn id="17452" idx="2"/>
            <a:endCxn id="17451" idx="0"/>
          </p:cNvCxnSpPr>
          <p:nvPr/>
        </p:nvCxnSpPr>
        <p:spPr bwMode="auto">
          <a:xfrm>
            <a:off x="7740651" y="3888520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84" name="Text Box 16"/>
          <p:cNvSpPr txBox="1">
            <a:spLocks noChangeArrowheads="1"/>
          </p:cNvSpPr>
          <p:nvPr/>
        </p:nvSpPr>
        <p:spPr bwMode="auto">
          <a:xfrm>
            <a:off x="9753602" y="3113992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e</a:t>
            </a:r>
          </a:p>
        </p:txBody>
      </p:sp>
      <p:sp>
        <p:nvSpPr>
          <p:cNvPr id="17485" name="Text Box 17"/>
          <p:cNvSpPr txBox="1">
            <a:spLocks noChangeArrowheads="1"/>
          </p:cNvSpPr>
          <p:nvPr/>
        </p:nvSpPr>
        <p:spPr bwMode="auto">
          <a:xfrm>
            <a:off x="9296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86" name="Text Box 18"/>
          <p:cNvSpPr txBox="1">
            <a:spLocks noChangeArrowheads="1"/>
          </p:cNvSpPr>
          <p:nvPr/>
        </p:nvSpPr>
        <p:spPr bwMode="auto">
          <a:xfrm>
            <a:off x="94869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h</a:t>
            </a:r>
          </a:p>
        </p:txBody>
      </p:sp>
      <p:sp>
        <p:nvSpPr>
          <p:cNvPr id="17487" name="Text Box 19"/>
          <p:cNvSpPr txBox="1">
            <a:spLocks noChangeArrowheads="1"/>
          </p:cNvSpPr>
          <p:nvPr/>
        </p:nvSpPr>
        <p:spPr bwMode="auto">
          <a:xfrm>
            <a:off x="10058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f</a:t>
            </a:r>
          </a:p>
        </p:txBody>
      </p:sp>
      <p:sp>
        <p:nvSpPr>
          <p:cNvPr id="17488" name="Text Box 20"/>
          <p:cNvSpPr txBox="1">
            <a:spLocks noChangeArrowheads="1"/>
          </p:cNvSpPr>
          <p:nvPr/>
        </p:nvSpPr>
        <p:spPr bwMode="auto">
          <a:xfrm>
            <a:off x="100584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r</a:t>
            </a:r>
          </a:p>
        </p:txBody>
      </p:sp>
      <p:sp>
        <p:nvSpPr>
          <p:cNvPr id="17489" name="Text Box 21"/>
          <p:cNvSpPr txBox="1">
            <a:spLocks noChangeArrowheads="1"/>
          </p:cNvSpPr>
          <p:nvPr/>
        </p:nvSpPr>
        <p:spPr bwMode="auto">
          <a:xfrm>
            <a:off x="9677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90" name="Text Box 22"/>
          <p:cNvSpPr txBox="1">
            <a:spLocks noChangeArrowheads="1"/>
          </p:cNvSpPr>
          <p:nvPr/>
        </p:nvSpPr>
        <p:spPr bwMode="auto">
          <a:xfrm>
            <a:off x="9296402" y="434902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91" name="Text Box 23"/>
          <p:cNvSpPr txBox="1">
            <a:spLocks noChangeArrowheads="1"/>
          </p:cNvSpPr>
          <p:nvPr/>
        </p:nvSpPr>
        <p:spPr bwMode="auto">
          <a:xfrm>
            <a:off x="9867902" y="434902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sp>
        <p:nvSpPr>
          <p:cNvPr id="17492" name="Text Box 24"/>
          <p:cNvSpPr txBox="1">
            <a:spLocks noChangeArrowheads="1"/>
          </p:cNvSpPr>
          <p:nvPr/>
        </p:nvSpPr>
        <p:spPr bwMode="auto">
          <a:xfrm>
            <a:off x="10121900" y="4392297"/>
            <a:ext cx="6350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G</a:t>
            </a:r>
          </a:p>
        </p:txBody>
      </p:sp>
      <p:sp>
        <p:nvSpPr>
          <p:cNvPr id="17493" name="Text Box 25"/>
          <p:cNvSpPr txBox="1">
            <a:spLocks noChangeArrowheads="1"/>
          </p:cNvSpPr>
          <p:nvPr/>
        </p:nvSpPr>
        <p:spPr bwMode="auto">
          <a:xfrm>
            <a:off x="9867902" y="4721859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cxnSp>
        <p:nvCxnSpPr>
          <p:cNvPr id="17494" name="AutoShape 26"/>
          <p:cNvCxnSpPr>
            <a:cxnSpLocks noChangeShapeType="1"/>
            <a:stCxn id="17484" idx="2"/>
            <a:endCxn id="17486" idx="0"/>
          </p:cNvCxnSpPr>
          <p:nvPr/>
        </p:nvCxnSpPr>
        <p:spPr bwMode="auto">
          <a:xfrm flipH="1">
            <a:off x="9645651" y="3452432"/>
            <a:ext cx="2667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5" name="AutoShape 27"/>
          <p:cNvCxnSpPr>
            <a:cxnSpLocks noChangeShapeType="1"/>
            <a:stCxn id="17484" idx="2"/>
            <a:endCxn id="17488" idx="0"/>
          </p:cNvCxnSpPr>
          <p:nvPr/>
        </p:nvCxnSpPr>
        <p:spPr bwMode="auto">
          <a:xfrm>
            <a:off x="9912351" y="3452432"/>
            <a:ext cx="3048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6" name="AutoShape 28"/>
          <p:cNvCxnSpPr>
            <a:cxnSpLocks noChangeShapeType="1"/>
            <a:stCxn id="17486" idx="2"/>
            <a:endCxn id="17485" idx="0"/>
          </p:cNvCxnSpPr>
          <p:nvPr/>
        </p:nvCxnSpPr>
        <p:spPr bwMode="auto">
          <a:xfrm flipH="1">
            <a:off x="9455151" y="3878535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7" name="AutoShape 29"/>
          <p:cNvCxnSpPr>
            <a:cxnSpLocks noChangeShapeType="1"/>
            <a:stCxn id="17486" idx="2"/>
            <a:endCxn id="17489" idx="0"/>
          </p:cNvCxnSpPr>
          <p:nvPr/>
        </p:nvCxnSpPr>
        <p:spPr bwMode="auto">
          <a:xfrm>
            <a:off x="9645651" y="3878535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8" name="AutoShape 30"/>
          <p:cNvCxnSpPr>
            <a:cxnSpLocks noChangeShapeType="1"/>
            <a:stCxn id="17488" idx="2"/>
            <a:endCxn id="17487" idx="0"/>
          </p:cNvCxnSpPr>
          <p:nvPr/>
        </p:nvCxnSpPr>
        <p:spPr bwMode="auto">
          <a:xfrm>
            <a:off x="10217151" y="3878535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9" name="AutoShape 31"/>
          <p:cNvCxnSpPr>
            <a:cxnSpLocks noChangeShapeType="1"/>
            <a:stCxn id="17485" idx="2"/>
            <a:endCxn id="17490" idx="0"/>
          </p:cNvCxnSpPr>
          <p:nvPr/>
        </p:nvCxnSpPr>
        <p:spPr bwMode="auto">
          <a:xfrm>
            <a:off x="9455151" y="4304636"/>
            <a:ext cx="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0" name="AutoShape 32"/>
          <p:cNvCxnSpPr>
            <a:cxnSpLocks noChangeShapeType="1"/>
            <a:stCxn id="17487" idx="2"/>
            <a:endCxn id="17491" idx="0"/>
          </p:cNvCxnSpPr>
          <p:nvPr/>
        </p:nvCxnSpPr>
        <p:spPr bwMode="auto">
          <a:xfrm flipH="1">
            <a:off x="10026651" y="4304636"/>
            <a:ext cx="190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1" name="AutoShape 33"/>
          <p:cNvCxnSpPr>
            <a:cxnSpLocks noChangeShapeType="1"/>
            <a:stCxn id="17487" idx="2"/>
            <a:endCxn id="17492" idx="0"/>
          </p:cNvCxnSpPr>
          <p:nvPr/>
        </p:nvCxnSpPr>
        <p:spPr bwMode="auto">
          <a:xfrm>
            <a:off x="10217153" y="4304635"/>
            <a:ext cx="222249" cy="87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2" name="AutoShape 34"/>
          <p:cNvCxnSpPr>
            <a:cxnSpLocks noChangeShapeType="1"/>
            <a:stCxn id="17491" idx="2"/>
            <a:endCxn id="17493" idx="0"/>
          </p:cNvCxnSpPr>
          <p:nvPr/>
        </p:nvCxnSpPr>
        <p:spPr bwMode="auto">
          <a:xfrm>
            <a:off x="10026651" y="4687463"/>
            <a:ext cx="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58" name="Text Box 35"/>
          <p:cNvSpPr txBox="1">
            <a:spLocks noChangeArrowheads="1"/>
          </p:cNvSpPr>
          <p:nvPr/>
        </p:nvSpPr>
        <p:spPr bwMode="auto">
          <a:xfrm>
            <a:off x="11264902" y="3506804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cxnSp>
        <p:nvCxnSpPr>
          <p:cNvPr id="17459" name="AutoShape 36"/>
          <p:cNvCxnSpPr>
            <a:cxnSpLocks noChangeShapeType="1"/>
            <a:stCxn id="17450" idx="2"/>
            <a:endCxn id="17458" idx="0"/>
          </p:cNvCxnSpPr>
          <p:nvPr/>
        </p:nvCxnSpPr>
        <p:spPr bwMode="auto">
          <a:xfrm>
            <a:off x="11423651" y="3452434"/>
            <a:ext cx="0" cy="5437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65" name="Text Box 38"/>
          <p:cNvSpPr txBox="1">
            <a:spLocks noChangeArrowheads="1"/>
          </p:cNvSpPr>
          <p:nvPr/>
        </p:nvSpPr>
        <p:spPr bwMode="auto">
          <a:xfrm>
            <a:off x="82804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e</a:t>
            </a:r>
          </a:p>
        </p:txBody>
      </p:sp>
      <p:sp>
        <p:nvSpPr>
          <p:cNvPr id="17466" name="Text Box 39"/>
          <p:cNvSpPr txBox="1">
            <a:spLocks noChangeArrowheads="1"/>
          </p:cNvSpPr>
          <p:nvPr/>
        </p:nvSpPr>
        <p:spPr bwMode="auto">
          <a:xfrm>
            <a:off x="7772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67" name="Text Box 40"/>
          <p:cNvSpPr txBox="1">
            <a:spLocks noChangeArrowheads="1"/>
          </p:cNvSpPr>
          <p:nvPr/>
        </p:nvSpPr>
        <p:spPr bwMode="auto">
          <a:xfrm>
            <a:off x="79629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h</a:t>
            </a:r>
          </a:p>
        </p:txBody>
      </p:sp>
      <p:sp>
        <p:nvSpPr>
          <p:cNvPr id="17468" name="Text Box 41"/>
          <p:cNvSpPr txBox="1">
            <a:spLocks noChangeArrowheads="1"/>
          </p:cNvSpPr>
          <p:nvPr/>
        </p:nvSpPr>
        <p:spPr bwMode="auto">
          <a:xfrm>
            <a:off x="8534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f</a:t>
            </a:r>
          </a:p>
        </p:txBody>
      </p:sp>
      <p:sp>
        <p:nvSpPr>
          <p:cNvPr id="17469" name="Text Box 42"/>
          <p:cNvSpPr txBox="1">
            <a:spLocks noChangeArrowheads="1"/>
          </p:cNvSpPr>
          <p:nvPr/>
        </p:nvSpPr>
        <p:spPr bwMode="auto">
          <a:xfrm>
            <a:off x="8534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r</a:t>
            </a:r>
          </a:p>
        </p:txBody>
      </p:sp>
      <p:sp>
        <p:nvSpPr>
          <p:cNvPr id="17470" name="Text Box 43"/>
          <p:cNvSpPr txBox="1">
            <a:spLocks noChangeArrowheads="1"/>
          </p:cNvSpPr>
          <p:nvPr/>
        </p:nvSpPr>
        <p:spPr bwMode="auto">
          <a:xfrm>
            <a:off x="8153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71" name="Text Box 44"/>
          <p:cNvSpPr txBox="1">
            <a:spLocks noChangeArrowheads="1"/>
          </p:cNvSpPr>
          <p:nvPr/>
        </p:nvSpPr>
        <p:spPr bwMode="auto">
          <a:xfrm>
            <a:off x="7772402" y="477512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72" name="Text Box 45"/>
          <p:cNvSpPr txBox="1">
            <a:spLocks noChangeArrowheads="1"/>
          </p:cNvSpPr>
          <p:nvPr/>
        </p:nvSpPr>
        <p:spPr bwMode="auto">
          <a:xfrm>
            <a:off x="8343902" y="477512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sp>
        <p:nvSpPr>
          <p:cNvPr id="17473" name="Text Box 46"/>
          <p:cNvSpPr txBox="1">
            <a:spLocks noChangeArrowheads="1"/>
          </p:cNvSpPr>
          <p:nvPr/>
        </p:nvSpPr>
        <p:spPr bwMode="auto">
          <a:xfrm>
            <a:off x="8597900" y="4818397"/>
            <a:ext cx="6350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CC0000"/>
                </a:solidFill>
              </a:rPr>
              <a:t>G</a:t>
            </a:r>
          </a:p>
        </p:txBody>
      </p:sp>
      <p:sp>
        <p:nvSpPr>
          <p:cNvPr id="17474" name="Text Box 47"/>
          <p:cNvSpPr txBox="1">
            <a:spLocks noChangeArrowheads="1"/>
          </p:cNvSpPr>
          <p:nvPr/>
        </p:nvSpPr>
        <p:spPr bwMode="auto">
          <a:xfrm>
            <a:off x="8343902" y="514796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cxnSp>
        <p:nvCxnSpPr>
          <p:cNvPr id="17475" name="AutoShape 48"/>
          <p:cNvCxnSpPr>
            <a:cxnSpLocks noChangeShapeType="1"/>
            <a:stCxn id="17465" idx="2"/>
            <a:endCxn id="17467" idx="0"/>
          </p:cNvCxnSpPr>
          <p:nvPr/>
        </p:nvCxnSpPr>
        <p:spPr bwMode="auto">
          <a:xfrm flipH="1">
            <a:off x="8121651" y="3878535"/>
            <a:ext cx="317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6" name="AutoShape 49"/>
          <p:cNvCxnSpPr>
            <a:cxnSpLocks noChangeShapeType="1"/>
            <a:stCxn id="17465" idx="2"/>
            <a:endCxn id="17469" idx="0"/>
          </p:cNvCxnSpPr>
          <p:nvPr/>
        </p:nvCxnSpPr>
        <p:spPr bwMode="auto">
          <a:xfrm>
            <a:off x="8439151" y="3878535"/>
            <a:ext cx="2540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7" name="AutoShape 50"/>
          <p:cNvCxnSpPr>
            <a:cxnSpLocks noChangeShapeType="1"/>
            <a:stCxn id="17467" idx="2"/>
            <a:endCxn id="17466" idx="0"/>
          </p:cNvCxnSpPr>
          <p:nvPr/>
        </p:nvCxnSpPr>
        <p:spPr bwMode="auto">
          <a:xfrm flipH="1">
            <a:off x="7931151" y="4304636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8" name="AutoShape 51"/>
          <p:cNvCxnSpPr>
            <a:cxnSpLocks noChangeShapeType="1"/>
            <a:stCxn id="17467" idx="2"/>
            <a:endCxn id="17470" idx="0"/>
          </p:cNvCxnSpPr>
          <p:nvPr/>
        </p:nvCxnSpPr>
        <p:spPr bwMode="auto">
          <a:xfrm>
            <a:off x="8121651" y="4304636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9" name="AutoShape 52"/>
          <p:cNvCxnSpPr>
            <a:cxnSpLocks noChangeShapeType="1"/>
            <a:stCxn id="17469" idx="2"/>
            <a:endCxn id="17468" idx="0"/>
          </p:cNvCxnSpPr>
          <p:nvPr/>
        </p:nvCxnSpPr>
        <p:spPr bwMode="auto">
          <a:xfrm>
            <a:off x="8693151" y="4304636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0" name="AutoShape 53"/>
          <p:cNvCxnSpPr>
            <a:cxnSpLocks noChangeShapeType="1"/>
            <a:stCxn id="17466" idx="2"/>
            <a:endCxn id="17471" idx="0"/>
          </p:cNvCxnSpPr>
          <p:nvPr/>
        </p:nvCxnSpPr>
        <p:spPr bwMode="auto">
          <a:xfrm>
            <a:off x="7931151" y="4730737"/>
            <a:ext cx="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1" name="AutoShape 54"/>
          <p:cNvCxnSpPr>
            <a:cxnSpLocks noChangeShapeType="1"/>
            <a:stCxn id="17468" idx="2"/>
            <a:endCxn id="17472" idx="0"/>
          </p:cNvCxnSpPr>
          <p:nvPr/>
        </p:nvCxnSpPr>
        <p:spPr bwMode="auto">
          <a:xfrm flipH="1">
            <a:off x="8502651" y="4730737"/>
            <a:ext cx="190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2" name="AutoShape 55"/>
          <p:cNvCxnSpPr>
            <a:cxnSpLocks noChangeShapeType="1"/>
            <a:stCxn id="17468" idx="2"/>
            <a:endCxn id="17473" idx="0"/>
          </p:cNvCxnSpPr>
          <p:nvPr/>
        </p:nvCxnSpPr>
        <p:spPr bwMode="auto">
          <a:xfrm>
            <a:off x="8693149" y="4730736"/>
            <a:ext cx="222251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3" name="AutoShape 56"/>
          <p:cNvCxnSpPr>
            <a:cxnSpLocks noChangeShapeType="1"/>
            <a:stCxn id="17472" idx="2"/>
            <a:endCxn id="17474" idx="0"/>
          </p:cNvCxnSpPr>
          <p:nvPr/>
        </p:nvCxnSpPr>
        <p:spPr bwMode="auto">
          <a:xfrm>
            <a:off x="8502651" y="5113563"/>
            <a:ext cx="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1" name="AutoShape 57"/>
          <p:cNvCxnSpPr>
            <a:cxnSpLocks noChangeShapeType="1"/>
            <a:stCxn id="17449" idx="2"/>
            <a:endCxn id="17465" idx="0"/>
          </p:cNvCxnSpPr>
          <p:nvPr/>
        </p:nvCxnSpPr>
        <p:spPr bwMode="auto">
          <a:xfrm>
            <a:off x="7613651" y="3505697"/>
            <a:ext cx="82550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2" name="AutoShape 58"/>
          <p:cNvCxnSpPr>
            <a:cxnSpLocks noChangeShapeType="1"/>
            <a:stCxn id="17446" idx="2"/>
            <a:endCxn id="17449" idx="0"/>
          </p:cNvCxnSpPr>
          <p:nvPr/>
        </p:nvCxnSpPr>
        <p:spPr bwMode="auto">
          <a:xfrm flipH="1">
            <a:off x="7613651" y="3015882"/>
            <a:ext cx="2032000" cy="151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3" name="AutoShape 59"/>
          <p:cNvCxnSpPr>
            <a:cxnSpLocks noChangeShapeType="1"/>
            <a:stCxn id="17446" idx="2"/>
            <a:endCxn id="17484" idx="0"/>
          </p:cNvCxnSpPr>
          <p:nvPr/>
        </p:nvCxnSpPr>
        <p:spPr bwMode="auto">
          <a:xfrm>
            <a:off x="9645651" y="3015880"/>
            <a:ext cx="266700" cy="98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4" name="AutoShape 60"/>
          <p:cNvCxnSpPr>
            <a:cxnSpLocks noChangeShapeType="1"/>
            <a:stCxn id="17446" idx="2"/>
            <a:endCxn id="17450" idx="0"/>
          </p:cNvCxnSpPr>
          <p:nvPr/>
        </p:nvCxnSpPr>
        <p:spPr bwMode="auto">
          <a:xfrm>
            <a:off x="9645651" y="3015880"/>
            <a:ext cx="1778000" cy="98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7416" name="Group 62"/>
          <p:cNvGrpSpPr>
            <a:grpSpLocks/>
          </p:cNvGrpSpPr>
          <p:nvPr/>
        </p:nvGrpSpPr>
        <p:grpSpPr bwMode="auto">
          <a:xfrm>
            <a:off x="681037" y="3124200"/>
            <a:ext cx="3205163" cy="1768475"/>
            <a:chOff x="336" y="576"/>
            <a:chExt cx="4848" cy="2784"/>
          </a:xfrm>
        </p:grpSpPr>
        <p:sp>
          <p:nvSpPr>
            <p:cNvPr id="17418" name="AutoShape 63"/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17419" name="AutoShape 64"/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7420" name="AutoShape 65"/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17421" name="AutoShape 66"/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17422" name="AutoShape 67"/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sp>
          <p:nvSpPr>
            <p:cNvPr id="17423" name="AutoShape 68"/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17424" name="AutoShape 69"/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17425" name="AutoShape 70"/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17426" name="AutoShape 71"/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sp>
          <p:nvSpPr>
            <p:cNvPr id="17427" name="AutoShape 72"/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17428" name="AutoShape 73"/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17429" name="AutoShape 74"/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r</a:t>
              </a:r>
            </a:p>
          </p:txBody>
        </p:sp>
        <p:cxnSp>
          <p:nvCxnSpPr>
            <p:cNvPr id="17430" name="AutoShape 75"/>
            <p:cNvCxnSpPr>
              <a:cxnSpLocks noChangeShapeType="1"/>
              <a:stCxn id="17418" idx="5"/>
              <a:endCxn id="17422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1" name="AutoShape 76"/>
            <p:cNvCxnSpPr>
              <a:cxnSpLocks noChangeShapeType="1"/>
              <a:stCxn id="17422" idx="5"/>
              <a:endCxn id="17423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2" name="AutoShape 77"/>
            <p:cNvCxnSpPr>
              <a:cxnSpLocks noChangeShapeType="1"/>
              <a:stCxn id="17426" idx="3"/>
              <a:endCxn id="17423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3" name="AutoShape 78"/>
            <p:cNvCxnSpPr>
              <a:cxnSpLocks noChangeShapeType="1"/>
              <a:stCxn id="17426" idx="2"/>
              <a:endCxn id="17422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4" name="AutoShape 79"/>
            <p:cNvCxnSpPr>
              <a:cxnSpLocks noChangeShapeType="1"/>
              <a:stCxn id="17425" idx="4"/>
              <a:endCxn id="17426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5" name="AutoShape 80"/>
            <p:cNvCxnSpPr>
              <a:cxnSpLocks noChangeShapeType="1"/>
              <a:stCxn id="17425" idx="5"/>
              <a:endCxn id="17429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6" name="AutoShape 81"/>
            <p:cNvCxnSpPr>
              <a:cxnSpLocks noChangeShapeType="1"/>
              <a:stCxn id="17429" idx="0"/>
              <a:endCxn id="17428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7" name="AutoShape 82"/>
            <p:cNvCxnSpPr>
              <a:cxnSpLocks noChangeShapeType="1"/>
              <a:stCxn id="17428" idx="0"/>
              <a:endCxn id="17419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8" name="AutoShape 83"/>
            <p:cNvCxnSpPr>
              <a:cxnSpLocks noChangeShapeType="1"/>
              <a:stCxn id="17418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9" name="AutoShape 84"/>
            <p:cNvCxnSpPr>
              <a:cxnSpLocks noChangeShapeType="1"/>
              <a:stCxn id="17420" idx="1"/>
              <a:endCxn id="17421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0" name="AutoShape 85"/>
            <p:cNvCxnSpPr>
              <a:cxnSpLocks noChangeShapeType="1"/>
              <a:endCxn id="17427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1" name="AutoShape 86"/>
            <p:cNvCxnSpPr>
              <a:cxnSpLocks noChangeShapeType="1"/>
              <a:stCxn id="17424" idx="2"/>
              <a:endCxn id="17427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2" name="AutoShape 87"/>
            <p:cNvCxnSpPr>
              <a:cxnSpLocks noChangeShapeType="1"/>
              <a:stCxn id="17420" idx="7"/>
              <a:endCxn id="17424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3" name="AutoShape 88"/>
            <p:cNvCxnSpPr>
              <a:cxnSpLocks noChangeShapeType="1"/>
              <a:stCxn id="17420" idx="6"/>
              <a:endCxn id="17425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44" name="AutoShape 89"/>
            <p:cNvCxnSpPr>
              <a:cxnSpLocks noChangeShapeType="1"/>
              <a:stCxn id="17428" idx="1"/>
              <a:endCxn id="17424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5" name="AutoShape 90"/>
            <p:cNvCxnSpPr>
              <a:cxnSpLocks noChangeShapeType="1"/>
              <a:stCxn id="17418" idx="6"/>
              <a:endCxn id="17425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7413" name="Text Box 92"/>
          <p:cNvSpPr txBox="1">
            <a:spLocks noChangeArrowheads="1"/>
          </p:cNvSpPr>
          <p:nvPr/>
        </p:nvSpPr>
        <p:spPr bwMode="auto">
          <a:xfrm>
            <a:off x="4495800" y="4133678"/>
            <a:ext cx="2068512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We construct both on demand – and we construct as little as possible.</a:t>
            </a:r>
          </a:p>
        </p:txBody>
      </p:sp>
      <p:sp>
        <p:nvSpPr>
          <p:cNvPr id="17415" name="Text Box 94"/>
          <p:cNvSpPr txBox="1">
            <a:spLocks noChangeArrowheads="1"/>
          </p:cNvSpPr>
          <p:nvPr/>
        </p:nvSpPr>
        <p:spPr bwMode="auto">
          <a:xfrm>
            <a:off x="4572000" y="1905002"/>
            <a:ext cx="1981200" cy="147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Each NODE in in the search tree is an entire PATH in the state space graph.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70700" y="2086107"/>
            <a:ext cx="48768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Search Tree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09600" y="1981202"/>
            <a:ext cx="3429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State Space Graph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Quiz: State Space Graphs vs. Search Trees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sz="1600" b="1" dirty="0"/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/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/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3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3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219200" y="1671939"/>
            <a:ext cx="38862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Consider this 4-state graph: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6029982"/>
            <a:ext cx="12192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Important: Lots of repeated structure in the search tree!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1054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How big is its search tree (from S)?</a:t>
            </a:r>
          </a:p>
        </p:txBody>
      </p:sp>
      <p:pic>
        <p:nvPicPr>
          <p:cNvPr id="59" name="Picture 5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848600" y="3124200"/>
            <a:ext cx="1879854" cy="934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Tree Search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1"/>
            <a:ext cx="4017746" cy="4260878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3669325" y="3614614"/>
            <a:ext cx="5030176" cy="2170723"/>
          </a:xfrm>
          <a:custGeom>
            <a:avLst/>
            <a:gdLst>
              <a:gd name="connsiteX0" fmla="*/ 542192 w 4618893"/>
              <a:gd name="connsiteY0" fmla="*/ 1100505 h 2384182"/>
              <a:gd name="connsiteX1" fmla="*/ 14654 w 4618893"/>
              <a:gd name="connsiteY1" fmla="*/ 1698382 h 2384182"/>
              <a:gd name="connsiteX2" fmla="*/ 454269 w 4618893"/>
              <a:gd name="connsiteY2" fmla="*/ 2287466 h 2384182"/>
              <a:gd name="connsiteX3" fmla="*/ 2036885 w 4618893"/>
              <a:gd name="connsiteY3" fmla="*/ 2225920 h 2384182"/>
              <a:gd name="connsiteX4" fmla="*/ 2256692 w 4618893"/>
              <a:gd name="connsiteY4" fmla="*/ 1337897 h 2384182"/>
              <a:gd name="connsiteX5" fmla="*/ 2916115 w 4618893"/>
              <a:gd name="connsiteY5" fmla="*/ 1170843 h 2384182"/>
              <a:gd name="connsiteX6" fmla="*/ 3223846 w 4618893"/>
              <a:gd name="connsiteY6" fmla="*/ 2155582 h 2384182"/>
              <a:gd name="connsiteX7" fmla="*/ 4437185 w 4618893"/>
              <a:gd name="connsiteY7" fmla="*/ 2111620 h 2384182"/>
              <a:gd name="connsiteX8" fmla="*/ 4314092 w 4618893"/>
              <a:gd name="connsiteY8" fmla="*/ 907074 h 2384182"/>
              <a:gd name="connsiteX9" fmla="*/ 2898531 w 4618893"/>
              <a:gd name="connsiteY9" fmla="*/ 89389 h 2384182"/>
              <a:gd name="connsiteX10" fmla="*/ 1843454 w 4618893"/>
              <a:gd name="connsiteY10" fmla="*/ 370743 h 2384182"/>
              <a:gd name="connsiteX11" fmla="*/ 1852246 w 4618893"/>
              <a:gd name="connsiteY11" fmla="*/ 1100505 h 2384182"/>
              <a:gd name="connsiteX12" fmla="*/ 542192 w 4618893"/>
              <a:gd name="connsiteY12" fmla="*/ 1100505 h 2384182"/>
              <a:gd name="connsiteX0" fmla="*/ 542192 w 4618893"/>
              <a:gd name="connsiteY0" fmla="*/ 866043 h 2149720"/>
              <a:gd name="connsiteX1" fmla="*/ 14654 w 4618893"/>
              <a:gd name="connsiteY1" fmla="*/ 1463920 h 2149720"/>
              <a:gd name="connsiteX2" fmla="*/ 454269 w 4618893"/>
              <a:gd name="connsiteY2" fmla="*/ 2053004 h 2149720"/>
              <a:gd name="connsiteX3" fmla="*/ 2036885 w 4618893"/>
              <a:gd name="connsiteY3" fmla="*/ 1991458 h 2149720"/>
              <a:gd name="connsiteX4" fmla="*/ 2256692 w 4618893"/>
              <a:gd name="connsiteY4" fmla="*/ 1103435 h 2149720"/>
              <a:gd name="connsiteX5" fmla="*/ 2916115 w 4618893"/>
              <a:gd name="connsiteY5" fmla="*/ 936381 h 2149720"/>
              <a:gd name="connsiteX6" fmla="*/ 3223846 w 4618893"/>
              <a:gd name="connsiteY6" fmla="*/ 1921120 h 2149720"/>
              <a:gd name="connsiteX7" fmla="*/ 4437185 w 4618893"/>
              <a:gd name="connsiteY7" fmla="*/ 1877158 h 2149720"/>
              <a:gd name="connsiteX8" fmla="*/ 4314092 w 4618893"/>
              <a:gd name="connsiteY8" fmla="*/ 672612 h 2149720"/>
              <a:gd name="connsiteX9" fmla="*/ 2655277 w 4618893"/>
              <a:gd name="connsiteY9" fmla="*/ 89389 h 2149720"/>
              <a:gd name="connsiteX10" fmla="*/ 1843454 w 4618893"/>
              <a:gd name="connsiteY10" fmla="*/ 136281 h 2149720"/>
              <a:gd name="connsiteX11" fmla="*/ 1852246 w 4618893"/>
              <a:gd name="connsiteY11" fmla="*/ 866043 h 2149720"/>
              <a:gd name="connsiteX12" fmla="*/ 542192 w 4618893"/>
              <a:gd name="connsiteY12" fmla="*/ 866043 h 2149720"/>
              <a:gd name="connsiteX0" fmla="*/ 542192 w 4618893"/>
              <a:gd name="connsiteY0" fmla="*/ 866043 h 2149720"/>
              <a:gd name="connsiteX1" fmla="*/ 14654 w 4618893"/>
              <a:gd name="connsiteY1" fmla="*/ 1463920 h 2149720"/>
              <a:gd name="connsiteX2" fmla="*/ 454269 w 4618893"/>
              <a:gd name="connsiteY2" fmla="*/ 2053004 h 2149720"/>
              <a:gd name="connsiteX3" fmla="*/ 2036885 w 4618893"/>
              <a:gd name="connsiteY3" fmla="*/ 1991458 h 2149720"/>
              <a:gd name="connsiteX4" fmla="*/ 2256692 w 4618893"/>
              <a:gd name="connsiteY4" fmla="*/ 1103435 h 2149720"/>
              <a:gd name="connsiteX5" fmla="*/ 2883877 w 4618893"/>
              <a:gd name="connsiteY5" fmla="*/ 1384789 h 2149720"/>
              <a:gd name="connsiteX6" fmla="*/ 3223846 w 4618893"/>
              <a:gd name="connsiteY6" fmla="*/ 1921120 h 2149720"/>
              <a:gd name="connsiteX7" fmla="*/ 4437185 w 4618893"/>
              <a:gd name="connsiteY7" fmla="*/ 1877158 h 2149720"/>
              <a:gd name="connsiteX8" fmla="*/ 4314092 w 4618893"/>
              <a:gd name="connsiteY8" fmla="*/ 672612 h 2149720"/>
              <a:gd name="connsiteX9" fmla="*/ 2655277 w 4618893"/>
              <a:gd name="connsiteY9" fmla="*/ 89389 h 2149720"/>
              <a:gd name="connsiteX10" fmla="*/ 1843454 w 4618893"/>
              <a:gd name="connsiteY10" fmla="*/ 136281 h 2149720"/>
              <a:gd name="connsiteX11" fmla="*/ 1852246 w 4618893"/>
              <a:gd name="connsiteY11" fmla="*/ 866043 h 2149720"/>
              <a:gd name="connsiteX12" fmla="*/ 542192 w 4618893"/>
              <a:gd name="connsiteY12" fmla="*/ 866043 h 2149720"/>
              <a:gd name="connsiteX0" fmla="*/ 542192 w 4618893"/>
              <a:gd name="connsiteY0" fmla="*/ 866043 h 2140927"/>
              <a:gd name="connsiteX1" fmla="*/ 14654 w 4618893"/>
              <a:gd name="connsiteY1" fmla="*/ 1463920 h 2140927"/>
              <a:gd name="connsiteX2" fmla="*/ 454269 w 4618893"/>
              <a:gd name="connsiteY2" fmla="*/ 2053004 h 2140927"/>
              <a:gd name="connsiteX3" fmla="*/ 2036885 w 4618893"/>
              <a:gd name="connsiteY3" fmla="*/ 1991458 h 2140927"/>
              <a:gd name="connsiteX4" fmla="*/ 2350477 w 4618893"/>
              <a:gd name="connsiteY4" fmla="*/ 1537189 h 2140927"/>
              <a:gd name="connsiteX5" fmla="*/ 2883877 w 4618893"/>
              <a:gd name="connsiteY5" fmla="*/ 1384789 h 2140927"/>
              <a:gd name="connsiteX6" fmla="*/ 3223846 w 4618893"/>
              <a:gd name="connsiteY6" fmla="*/ 1921120 h 2140927"/>
              <a:gd name="connsiteX7" fmla="*/ 4437185 w 4618893"/>
              <a:gd name="connsiteY7" fmla="*/ 1877158 h 2140927"/>
              <a:gd name="connsiteX8" fmla="*/ 4314092 w 4618893"/>
              <a:gd name="connsiteY8" fmla="*/ 672612 h 2140927"/>
              <a:gd name="connsiteX9" fmla="*/ 2655277 w 4618893"/>
              <a:gd name="connsiteY9" fmla="*/ 89389 h 2140927"/>
              <a:gd name="connsiteX10" fmla="*/ 1843454 w 4618893"/>
              <a:gd name="connsiteY10" fmla="*/ 136281 h 2140927"/>
              <a:gd name="connsiteX11" fmla="*/ 1852246 w 4618893"/>
              <a:gd name="connsiteY11" fmla="*/ 866043 h 2140927"/>
              <a:gd name="connsiteX12" fmla="*/ 542192 w 4618893"/>
              <a:gd name="connsiteY12" fmla="*/ 866043 h 2140927"/>
              <a:gd name="connsiteX0" fmla="*/ 542192 w 4618893"/>
              <a:gd name="connsiteY0" fmla="*/ 866043 h 2140927"/>
              <a:gd name="connsiteX1" fmla="*/ 14654 w 4618893"/>
              <a:gd name="connsiteY1" fmla="*/ 1463920 h 2140927"/>
              <a:gd name="connsiteX2" fmla="*/ 454269 w 4618893"/>
              <a:gd name="connsiteY2" fmla="*/ 2053004 h 2140927"/>
              <a:gd name="connsiteX3" fmla="*/ 2036885 w 4618893"/>
              <a:gd name="connsiteY3" fmla="*/ 1991458 h 2140927"/>
              <a:gd name="connsiteX4" fmla="*/ 2350477 w 4618893"/>
              <a:gd name="connsiteY4" fmla="*/ 1537189 h 2140927"/>
              <a:gd name="connsiteX5" fmla="*/ 2960077 w 4618893"/>
              <a:gd name="connsiteY5" fmla="*/ 1537190 h 2140927"/>
              <a:gd name="connsiteX6" fmla="*/ 3223846 w 4618893"/>
              <a:gd name="connsiteY6" fmla="*/ 1921120 h 2140927"/>
              <a:gd name="connsiteX7" fmla="*/ 4437185 w 4618893"/>
              <a:gd name="connsiteY7" fmla="*/ 1877158 h 2140927"/>
              <a:gd name="connsiteX8" fmla="*/ 4314092 w 4618893"/>
              <a:gd name="connsiteY8" fmla="*/ 672612 h 2140927"/>
              <a:gd name="connsiteX9" fmla="*/ 2655277 w 4618893"/>
              <a:gd name="connsiteY9" fmla="*/ 89389 h 2140927"/>
              <a:gd name="connsiteX10" fmla="*/ 1843454 w 4618893"/>
              <a:gd name="connsiteY10" fmla="*/ 136281 h 2140927"/>
              <a:gd name="connsiteX11" fmla="*/ 1852246 w 4618893"/>
              <a:gd name="connsiteY11" fmla="*/ 866043 h 2140927"/>
              <a:gd name="connsiteX12" fmla="*/ 542192 w 4618893"/>
              <a:gd name="connsiteY12" fmla="*/ 866043 h 2140927"/>
              <a:gd name="connsiteX0" fmla="*/ 542192 w 4618893"/>
              <a:gd name="connsiteY0" fmla="*/ 895839 h 2170723"/>
              <a:gd name="connsiteX1" fmla="*/ 14654 w 4618893"/>
              <a:gd name="connsiteY1" fmla="*/ 1493716 h 2170723"/>
              <a:gd name="connsiteX2" fmla="*/ 454269 w 4618893"/>
              <a:gd name="connsiteY2" fmla="*/ 2082800 h 2170723"/>
              <a:gd name="connsiteX3" fmla="*/ 2036885 w 4618893"/>
              <a:gd name="connsiteY3" fmla="*/ 2021254 h 2170723"/>
              <a:gd name="connsiteX4" fmla="*/ 2350477 w 4618893"/>
              <a:gd name="connsiteY4" fmla="*/ 1566985 h 2170723"/>
              <a:gd name="connsiteX5" fmla="*/ 2960077 w 4618893"/>
              <a:gd name="connsiteY5" fmla="*/ 1566986 h 2170723"/>
              <a:gd name="connsiteX6" fmla="*/ 3223846 w 4618893"/>
              <a:gd name="connsiteY6" fmla="*/ 1950916 h 2170723"/>
              <a:gd name="connsiteX7" fmla="*/ 4437185 w 4618893"/>
              <a:gd name="connsiteY7" fmla="*/ 1906954 h 2170723"/>
              <a:gd name="connsiteX8" fmla="*/ 4314092 w 4618893"/>
              <a:gd name="connsiteY8" fmla="*/ 702408 h 2170723"/>
              <a:gd name="connsiteX9" fmla="*/ 2807677 w 4618893"/>
              <a:gd name="connsiteY9" fmla="*/ 881186 h 2170723"/>
              <a:gd name="connsiteX10" fmla="*/ 2655277 w 4618893"/>
              <a:gd name="connsiteY10" fmla="*/ 119185 h 2170723"/>
              <a:gd name="connsiteX11" fmla="*/ 1843454 w 4618893"/>
              <a:gd name="connsiteY11" fmla="*/ 166077 h 2170723"/>
              <a:gd name="connsiteX12" fmla="*/ 1852246 w 4618893"/>
              <a:gd name="connsiteY12" fmla="*/ 895839 h 2170723"/>
              <a:gd name="connsiteX13" fmla="*/ 542192 w 4618893"/>
              <a:gd name="connsiteY13" fmla="*/ 895839 h 2170723"/>
              <a:gd name="connsiteX0" fmla="*/ 542192 w 4755662"/>
              <a:gd name="connsiteY0" fmla="*/ 895839 h 2170723"/>
              <a:gd name="connsiteX1" fmla="*/ 14654 w 4755662"/>
              <a:gd name="connsiteY1" fmla="*/ 1493716 h 2170723"/>
              <a:gd name="connsiteX2" fmla="*/ 454269 w 4755662"/>
              <a:gd name="connsiteY2" fmla="*/ 2082800 h 2170723"/>
              <a:gd name="connsiteX3" fmla="*/ 2036885 w 4755662"/>
              <a:gd name="connsiteY3" fmla="*/ 2021254 h 2170723"/>
              <a:gd name="connsiteX4" fmla="*/ 2350477 w 4755662"/>
              <a:gd name="connsiteY4" fmla="*/ 1566985 h 2170723"/>
              <a:gd name="connsiteX5" fmla="*/ 2960077 w 4755662"/>
              <a:gd name="connsiteY5" fmla="*/ 1566986 h 2170723"/>
              <a:gd name="connsiteX6" fmla="*/ 3223846 w 4755662"/>
              <a:gd name="connsiteY6" fmla="*/ 1950916 h 2170723"/>
              <a:gd name="connsiteX7" fmla="*/ 4437185 w 4755662"/>
              <a:gd name="connsiteY7" fmla="*/ 1906954 h 2170723"/>
              <a:gd name="connsiteX8" fmla="*/ 4484077 w 4755662"/>
              <a:gd name="connsiteY8" fmla="*/ 957386 h 2170723"/>
              <a:gd name="connsiteX9" fmla="*/ 2807677 w 4755662"/>
              <a:gd name="connsiteY9" fmla="*/ 881186 h 2170723"/>
              <a:gd name="connsiteX10" fmla="*/ 2655277 w 4755662"/>
              <a:gd name="connsiteY10" fmla="*/ 119185 h 2170723"/>
              <a:gd name="connsiteX11" fmla="*/ 1843454 w 4755662"/>
              <a:gd name="connsiteY11" fmla="*/ 166077 h 2170723"/>
              <a:gd name="connsiteX12" fmla="*/ 1852246 w 4755662"/>
              <a:gd name="connsiteY12" fmla="*/ 895839 h 2170723"/>
              <a:gd name="connsiteX13" fmla="*/ 542192 w 4755662"/>
              <a:gd name="connsiteY13" fmla="*/ 895839 h 2170723"/>
              <a:gd name="connsiteX0" fmla="*/ 542192 w 4984261"/>
              <a:gd name="connsiteY0" fmla="*/ 895839 h 2170723"/>
              <a:gd name="connsiteX1" fmla="*/ 14654 w 4984261"/>
              <a:gd name="connsiteY1" fmla="*/ 1493716 h 2170723"/>
              <a:gd name="connsiteX2" fmla="*/ 454269 w 4984261"/>
              <a:gd name="connsiteY2" fmla="*/ 2082800 h 2170723"/>
              <a:gd name="connsiteX3" fmla="*/ 2036885 w 4984261"/>
              <a:gd name="connsiteY3" fmla="*/ 2021254 h 2170723"/>
              <a:gd name="connsiteX4" fmla="*/ 2350477 w 4984261"/>
              <a:gd name="connsiteY4" fmla="*/ 1566985 h 2170723"/>
              <a:gd name="connsiteX5" fmla="*/ 2960077 w 4984261"/>
              <a:gd name="connsiteY5" fmla="*/ 1566986 h 2170723"/>
              <a:gd name="connsiteX6" fmla="*/ 3223846 w 4984261"/>
              <a:gd name="connsiteY6" fmla="*/ 1950916 h 2170723"/>
              <a:gd name="connsiteX7" fmla="*/ 4437185 w 4984261"/>
              <a:gd name="connsiteY7" fmla="*/ 1906954 h 2170723"/>
              <a:gd name="connsiteX8" fmla="*/ 4712676 w 4984261"/>
              <a:gd name="connsiteY8" fmla="*/ 957386 h 2170723"/>
              <a:gd name="connsiteX9" fmla="*/ 2807677 w 4984261"/>
              <a:gd name="connsiteY9" fmla="*/ 881186 h 2170723"/>
              <a:gd name="connsiteX10" fmla="*/ 2655277 w 4984261"/>
              <a:gd name="connsiteY10" fmla="*/ 119185 h 2170723"/>
              <a:gd name="connsiteX11" fmla="*/ 1843454 w 4984261"/>
              <a:gd name="connsiteY11" fmla="*/ 166077 h 2170723"/>
              <a:gd name="connsiteX12" fmla="*/ 1852246 w 4984261"/>
              <a:gd name="connsiteY12" fmla="*/ 895839 h 2170723"/>
              <a:gd name="connsiteX13" fmla="*/ 542192 w 4984261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7 w 5030176"/>
              <a:gd name="connsiteY4" fmla="*/ 1566985 h 2170723"/>
              <a:gd name="connsiteX5" fmla="*/ 2960077 w 5030176"/>
              <a:gd name="connsiteY5" fmla="*/ 15669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5 w 5030176"/>
              <a:gd name="connsiteY4" fmla="*/ 1490786 h 2170723"/>
              <a:gd name="connsiteX5" fmla="*/ 2960077 w 5030176"/>
              <a:gd name="connsiteY5" fmla="*/ 15669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5 w 5030176"/>
              <a:gd name="connsiteY4" fmla="*/ 1490786 h 2170723"/>
              <a:gd name="connsiteX5" fmla="*/ 2960075 w 5030176"/>
              <a:gd name="connsiteY5" fmla="*/ 14145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30176" h="2170723">
                <a:moveTo>
                  <a:pt x="542192" y="895839"/>
                </a:moveTo>
                <a:cubicBezTo>
                  <a:pt x="235927" y="995485"/>
                  <a:pt x="29308" y="1295889"/>
                  <a:pt x="14654" y="1493716"/>
                </a:cubicBezTo>
                <a:cubicBezTo>
                  <a:pt x="0" y="1691543"/>
                  <a:pt x="117231" y="1994877"/>
                  <a:pt x="454269" y="2082800"/>
                </a:cubicBezTo>
                <a:cubicBezTo>
                  <a:pt x="791307" y="2170723"/>
                  <a:pt x="1720851" y="2119923"/>
                  <a:pt x="2036885" y="2021254"/>
                </a:cubicBezTo>
                <a:cubicBezTo>
                  <a:pt x="2352919" y="1922585"/>
                  <a:pt x="2196610" y="1591897"/>
                  <a:pt x="2350475" y="1490786"/>
                </a:cubicBezTo>
                <a:cubicBezTo>
                  <a:pt x="2504340" y="1389675"/>
                  <a:pt x="2814513" y="1337898"/>
                  <a:pt x="2960075" y="1414586"/>
                </a:cubicBezTo>
                <a:cubicBezTo>
                  <a:pt x="3105637" y="1491274"/>
                  <a:pt x="2931746" y="1874716"/>
                  <a:pt x="3223846" y="1950916"/>
                </a:cubicBezTo>
                <a:cubicBezTo>
                  <a:pt x="3515946" y="2027116"/>
                  <a:pt x="4464538" y="2037374"/>
                  <a:pt x="4712676" y="1871786"/>
                </a:cubicBezTo>
                <a:cubicBezTo>
                  <a:pt x="4960814" y="1706198"/>
                  <a:pt x="5030176" y="1122486"/>
                  <a:pt x="4712676" y="957386"/>
                </a:cubicBezTo>
                <a:cubicBezTo>
                  <a:pt x="4395176" y="792286"/>
                  <a:pt x="3150577" y="1020886"/>
                  <a:pt x="2807677" y="881186"/>
                </a:cubicBezTo>
                <a:cubicBezTo>
                  <a:pt x="2464777" y="741486"/>
                  <a:pt x="2815981" y="238370"/>
                  <a:pt x="2655277" y="119185"/>
                </a:cubicBezTo>
                <a:cubicBezTo>
                  <a:pt x="2494573" y="0"/>
                  <a:pt x="1977292" y="36635"/>
                  <a:pt x="1843454" y="166077"/>
                </a:cubicBezTo>
                <a:cubicBezTo>
                  <a:pt x="1709616" y="295519"/>
                  <a:pt x="2064727" y="775677"/>
                  <a:pt x="1852246" y="895839"/>
                </a:cubicBezTo>
                <a:cubicBezTo>
                  <a:pt x="1639765" y="1016001"/>
                  <a:pt x="848457" y="796193"/>
                  <a:pt x="542192" y="895839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50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 Example: Romania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7315200" cy="437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Searching with a Search Tree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4267200"/>
            <a:ext cx="90678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Search: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Expand out potential plans (tree nodes)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Maintain a </a:t>
            </a:r>
            <a:r>
              <a:rPr lang="en-US" dirty="0">
                <a:solidFill>
                  <a:srgbClr val="CC0000"/>
                </a:solidFill>
              </a:rPr>
              <a:t>fringe </a:t>
            </a:r>
            <a:r>
              <a:rPr lang="en-US" dirty="0"/>
              <a:t>of partial plans under consideration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Try to expand as few tree nodes as possible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388" y="1676403"/>
            <a:ext cx="8072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2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0388" y="1690690"/>
            <a:ext cx="807243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2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3" y="1690687"/>
            <a:ext cx="8072439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 Tree Search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4114799"/>
            <a:ext cx="73152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Important ideas: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Fringe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Expansion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Exploration strategy</a:t>
            </a:r>
          </a:p>
          <a:p>
            <a:pPr lvl="3">
              <a:lnSpc>
                <a:spcPct val="80000"/>
              </a:lnSpc>
            </a:pP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Main question: which fringe nodes to explore?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0139" y="1371603"/>
            <a:ext cx="7459663" cy="249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Tree Search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4491037" y="1355725"/>
            <a:ext cx="3205163" cy="1768475"/>
            <a:chOff x="816" y="1056"/>
            <a:chExt cx="4176" cy="2304"/>
          </a:xfrm>
        </p:grpSpPr>
        <p:grpSp>
          <p:nvGrpSpPr>
            <p:cNvPr id="16389" name="Group 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6391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6392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6393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6394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6395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6396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6397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6398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6399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6400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6401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6402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6403" name="AutoShape 18"/>
              <p:cNvCxnSpPr>
                <a:cxnSpLocks noChangeShapeType="1"/>
                <a:stCxn id="16391" idx="5"/>
                <a:endCxn id="16395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4" name="AutoShape 19"/>
              <p:cNvCxnSpPr>
                <a:cxnSpLocks noChangeShapeType="1"/>
                <a:stCxn id="16395" idx="5"/>
                <a:endCxn id="16396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5" name="AutoShape 20"/>
              <p:cNvCxnSpPr>
                <a:cxnSpLocks noChangeShapeType="1"/>
                <a:stCxn id="16399" idx="3"/>
                <a:endCxn id="16396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6" name="AutoShape 21"/>
              <p:cNvCxnSpPr>
                <a:cxnSpLocks noChangeShapeType="1"/>
                <a:stCxn id="16399" idx="2"/>
                <a:endCxn id="16395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7" name="AutoShape 22"/>
              <p:cNvCxnSpPr>
                <a:cxnSpLocks noChangeShapeType="1"/>
                <a:stCxn id="16398" idx="4"/>
                <a:endCxn id="16399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8" name="AutoShape 23"/>
              <p:cNvCxnSpPr>
                <a:cxnSpLocks noChangeShapeType="1"/>
                <a:stCxn id="16398" idx="5"/>
                <a:endCxn id="16402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9" name="AutoShape 24"/>
              <p:cNvCxnSpPr>
                <a:cxnSpLocks noChangeShapeType="1"/>
                <a:stCxn id="16402" idx="0"/>
                <a:endCxn id="16401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0" name="AutoShape 25"/>
              <p:cNvCxnSpPr>
                <a:cxnSpLocks noChangeShapeType="1"/>
                <a:stCxn id="16401" idx="0"/>
                <a:endCxn id="16392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1" name="AutoShape 26"/>
              <p:cNvCxnSpPr>
                <a:cxnSpLocks noChangeShapeType="1"/>
                <a:stCxn id="16391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2" name="AutoShape 27"/>
              <p:cNvCxnSpPr>
                <a:cxnSpLocks noChangeShapeType="1"/>
                <a:stCxn id="16393" idx="1"/>
                <a:endCxn id="16394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3" name="AutoShape 28"/>
              <p:cNvCxnSpPr>
                <a:cxnSpLocks noChangeShapeType="1"/>
                <a:endCxn id="16400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4" name="AutoShape 29"/>
              <p:cNvCxnSpPr>
                <a:cxnSpLocks noChangeShapeType="1"/>
                <a:stCxn id="16397" idx="2"/>
                <a:endCxn id="16400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5" name="AutoShape 30"/>
              <p:cNvCxnSpPr>
                <a:cxnSpLocks noChangeShapeType="1"/>
                <a:stCxn id="16393" idx="7"/>
                <a:endCxn id="16397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6" name="AutoShape 31"/>
              <p:cNvCxnSpPr>
                <a:cxnSpLocks noChangeShapeType="1"/>
                <a:stCxn id="16393" idx="6"/>
                <a:endCxn id="16398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7" name="AutoShape 32"/>
              <p:cNvCxnSpPr>
                <a:cxnSpLocks noChangeShapeType="1"/>
                <a:stCxn id="16401" idx="1"/>
                <a:endCxn id="16397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8" name="AutoShape 33"/>
              <p:cNvCxnSpPr>
                <a:cxnSpLocks noChangeShapeType="1"/>
                <a:stCxn id="16391" idx="6"/>
                <a:endCxn id="16398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6390" name="AutoShape 34"/>
            <p:cNvCxnSpPr>
              <a:cxnSpLocks noChangeShapeType="1"/>
              <a:stCxn id="16396" idx="6"/>
              <a:endCxn id="16402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415" y="320040"/>
            <a:ext cx="7800850" cy="58521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124200" y="3433765"/>
            <a:ext cx="5486400" cy="3355591"/>
            <a:chOff x="48" y="2332"/>
            <a:chExt cx="3456" cy="24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/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/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/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/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/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/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/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/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/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/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/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/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23" name="AutoShape 48"/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/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/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/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/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/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/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/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/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/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/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/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/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383540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 flipH="1">
            <a:off x="3305176" y="4241801"/>
            <a:ext cx="557213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>
            <a:off x="3835401" y="4232277"/>
            <a:ext cx="160339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>
            <a:off x="3309943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4000506" y="4743451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3832225" y="4256089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>
            <a:off x="4432306" y="4732339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>
            <a:off x="4233865" y="5253044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>
            <a:off x="4238630" y="5797551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4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70" name="AutoShape 101"/>
          <p:cNvSpPr>
            <a:spLocks noChangeArrowheads="1"/>
          </p:cNvSpPr>
          <p:nvPr/>
        </p:nvSpPr>
        <p:spPr bwMode="auto">
          <a:xfrm>
            <a:off x="4491038" y="2408237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pPr algn="ctr"/>
            <a:endParaRPr lang="en-US" sz="1200" dirty="0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5333180" y="2835275"/>
            <a:ext cx="807272" cy="304800"/>
            <a:chOff x="1914" y="2963"/>
            <a:chExt cx="1052" cy="397"/>
          </a:xfrm>
        </p:grpSpPr>
        <p:sp>
          <p:nvSpPr>
            <p:cNvPr id="19562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cxnSp>
          <p:nvCxnSpPr>
            <p:cNvPr id="19563" name="AutoShape 104"/>
            <p:cNvCxnSpPr>
              <a:cxnSpLocks noChangeShapeType="1"/>
              <a:stCxn id="19560" idx="5"/>
              <a:endCxn id="19562" idx="2"/>
            </p:cNvCxnSpPr>
            <p:nvPr/>
          </p:nvCxnSpPr>
          <p:spPr bwMode="auto">
            <a:xfrm flipV="1">
              <a:off x="1914" y="3162"/>
              <a:ext cx="639" cy="2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5062538" y="2591572"/>
            <a:ext cx="1299841" cy="456433"/>
            <a:chOff x="1560" y="2646"/>
            <a:chExt cx="1695" cy="595"/>
          </a:xfrm>
        </p:grpSpPr>
        <p:sp>
          <p:nvSpPr>
            <p:cNvPr id="19560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cxnSp>
          <p:nvCxnSpPr>
            <p:cNvPr id="19561" name="AutoShape 107"/>
            <p:cNvCxnSpPr>
              <a:cxnSpLocks noChangeShapeType="1"/>
              <a:stCxn id="19558" idx="2"/>
              <a:endCxn id="19560" idx="6"/>
            </p:cNvCxnSpPr>
            <p:nvPr/>
          </p:nvCxnSpPr>
          <p:spPr bwMode="auto">
            <a:xfrm flipH="1">
              <a:off x="1974" y="2646"/>
              <a:ext cx="1281" cy="39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6362702" y="2316463"/>
            <a:ext cx="412751" cy="428328"/>
            <a:chOff x="3255" y="2287"/>
            <a:chExt cx="538" cy="557"/>
          </a:xfrm>
        </p:grpSpPr>
        <p:sp>
          <p:nvSpPr>
            <p:cNvPr id="19558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cxnSp>
          <p:nvCxnSpPr>
            <p:cNvPr id="19559" name="AutoShape 110"/>
            <p:cNvCxnSpPr>
              <a:cxnSpLocks noChangeShapeType="1"/>
              <a:stCxn id="19544" idx="4"/>
              <a:endCxn id="19558" idx="7"/>
            </p:cNvCxnSpPr>
            <p:nvPr/>
          </p:nvCxnSpPr>
          <p:spPr bwMode="auto">
            <a:xfrm flipH="1">
              <a:off x="3608" y="2287"/>
              <a:ext cx="185" cy="2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7283450" y="2195514"/>
            <a:ext cx="317500" cy="548964"/>
            <a:chOff x="4454" y="2129"/>
            <a:chExt cx="414" cy="715"/>
          </a:xfrm>
        </p:grpSpPr>
        <p:sp>
          <p:nvSpPr>
            <p:cNvPr id="19556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cxnSp>
          <p:nvCxnSpPr>
            <p:cNvPr id="19557" name="AutoShape 113"/>
            <p:cNvCxnSpPr>
              <a:cxnSpLocks noChangeShapeType="1"/>
              <a:stCxn id="797828" idx="0"/>
              <a:endCxn id="19556" idx="4"/>
            </p:cNvCxnSpPr>
            <p:nvPr/>
          </p:nvCxnSpPr>
          <p:spPr bwMode="auto">
            <a:xfrm flipV="1">
              <a:off x="4495" y="2526"/>
              <a:ext cx="166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7378702" y="1371602"/>
            <a:ext cx="317500" cy="824137"/>
            <a:chOff x="4579" y="1056"/>
            <a:chExt cx="413" cy="1055"/>
          </a:xfrm>
        </p:grpSpPr>
        <p:sp>
          <p:nvSpPr>
            <p:cNvPr id="19554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9555" name="AutoShape 116"/>
            <p:cNvCxnSpPr>
              <a:cxnSpLocks noChangeShapeType="1"/>
              <a:stCxn id="19556" idx="0"/>
              <a:endCxn id="19554" idx="4"/>
            </p:cNvCxnSpPr>
            <p:nvPr/>
          </p:nvCxnSpPr>
          <p:spPr bwMode="auto">
            <a:xfrm flipV="1">
              <a:off x="4662" y="1453"/>
              <a:ext cx="124" cy="65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800862" y="2133603"/>
            <a:ext cx="928424" cy="318758"/>
            <a:chOff x="1219" y="2049"/>
            <a:chExt cx="1210" cy="416"/>
          </a:xfrm>
        </p:grpSpPr>
        <p:sp>
          <p:nvSpPr>
            <p:cNvPr id="19552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cxnSp>
          <p:nvCxnSpPr>
            <p:cNvPr id="19553" name="AutoShape 119"/>
            <p:cNvCxnSpPr>
              <a:cxnSpLocks noChangeShapeType="1"/>
            </p:cNvCxnSpPr>
            <p:nvPr/>
          </p:nvCxnSpPr>
          <p:spPr bwMode="auto">
            <a:xfrm flipV="1">
              <a:off x="1219" y="2248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4745037" y="1676401"/>
            <a:ext cx="712789" cy="502091"/>
            <a:chOff x="1147" y="1453"/>
            <a:chExt cx="929" cy="655"/>
          </a:xfrm>
        </p:grpSpPr>
        <p:sp>
          <p:nvSpPr>
            <p:cNvPr id="19550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cxnSp>
          <p:nvCxnSpPr>
            <p:cNvPr id="19551" name="AutoShape 122"/>
            <p:cNvCxnSpPr>
              <a:cxnSpLocks noChangeShapeType="1"/>
              <a:stCxn id="19568" idx="1"/>
              <a:endCxn id="19550" idx="5"/>
            </p:cNvCxnSpPr>
            <p:nvPr/>
          </p:nvCxnSpPr>
          <p:spPr bwMode="auto">
            <a:xfrm flipH="1" flipV="1">
              <a:off x="1500" y="1792"/>
              <a:ext cx="576" cy="31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5021262" y="1401763"/>
            <a:ext cx="611188" cy="319088"/>
            <a:chOff x="1507" y="1096"/>
            <a:chExt cx="797" cy="416"/>
          </a:xfrm>
        </p:grpSpPr>
        <p:sp>
          <p:nvSpPr>
            <p:cNvPr id="19548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cxnSp>
          <p:nvCxnSpPr>
            <p:cNvPr id="19549" name="AutoShape 125"/>
            <p:cNvCxnSpPr>
              <a:cxnSpLocks noChangeShapeType="1"/>
              <a:endCxn id="19548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5682429" y="1646237"/>
            <a:ext cx="807272" cy="532259"/>
            <a:chOff x="2369" y="1414"/>
            <a:chExt cx="1052" cy="694"/>
          </a:xfrm>
        </p:grpSpPr>
        <p:sp>
          <p:nvSpPr>
            <p:cNvPr id="19546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cxnSp>
          <p:nvCxnSpPr>
            <p:cNvPr id="19547" name="AutoShape 128"/>
            <p:cNvCxnSpPr>
              <a:cxnSpLocks noChangeShapeType="1"/>
              <a:stCxn id="19552" idx="7"/>
              <a:endCxn id="19546" idx="3"/>
            </p:cNvCxnSpPr>
            <p:nvPr/>
          </p:nvCxnSpPr>
          <p:spPr bwMode="auto">
            <a:xfrm flipV="1">
              <a:off x="2369" y="1753"/>
              <a:ext cx="698" cy="355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5729611" y="2011363"/>
            <a:ext cx="1204590" cy="304800"/>
            <a:chOff x="2429" y="1890"/>
            <a:chExt cx="1571" cy="397"/>
          </a:xfrm>
        </p:grpSpPr>
        <p:sp>
          <p:nvSpPr>
            <p:cNvPr id="19544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cxnSp>
          <p:nvCxnSpPr>
            <p:cNvPr id="19545" name="AutoShape 131"/>
            <p:cNvCxnSpPr>
              <a:cxnSpLocks noChangeShapeType="1"/>
              <a:stCxn id="19552" idx="6"/>
              <a:endCxn id="19544" idx="2"/>
            </p:cNvCxnSpPr>
            <p:nvPr/>
          </p:nvCxnSpPr>
          <p:spPr bwMode="auto">
            <a:xfrm flipV="1">
              <a:off x="2429" y="2089"/>
              <a:ext cx="1157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7156450" y="2744791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9544" idx="5"/>
            <a:endCxn id="797828" idx="1"/>
          </p:cNvCxnSpPr>
          <p:nvPr/>
        </p:nvCxnSpPr>
        <p:spPr bwMode="auto">
          <a:xfrm>
            <a:off x="6888161" y="2290766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5316538" y="1408117"/>
            <a:ext cx="855337" cy="389758"/>
            <a:chOff x="1891" y="1104"/>
            <a:chExt cx="1116" cy="508"/>
          </a:xfrm>
        </p:grpSpPr>
        <p:cxnSp>
          <p:nvCxnSpPr>
            <p:cNvPr id="19542" name="AutoShape 135"/>
            <p:cNvCxnSpPr>
              <a:cxnSpLocks noChangeShapeType="1"/>
              <a:stCxn id="19546" idx="2"/>
              <a:endCxn id="19543" idx="6"/>
            </p:cNvCxnSpPr>
            <p:nvPr/>
          </p:nvCxnSpPr>
          <p:spPr bwMode="auto">
            <a:xfrm flipH="1" flipV="1">
              <a:off x="2304" y="1302"/>
              <a:ext cx="703" cy="31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3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6186488" y="1655767"/>
            <a:ext cx="1143767" cy="583895"/>
            <a:chOff x="3024" y="1427"/>
            <a:chExt cx="1492" cy="760"/>
          </a:xfrm>
        </p:grpSpPr>
        <p:cxnSp>
          <p:nvCxnSpPr>
            <p:cNvPr id="19540" name="AutoShape 138"/>
            <p:cNvCxnSpPr>
              <a:cxnSpLocks noChangeShapeType="1"/>
              <a:stCxn id="19556" idx="1"/>
              <a:endCxn id="19546" idx="6"/>
            </p:cNvCxnSpPr>
            <p:nvPr/>
          </p:nvCxnSpPr>
          <p:spPr bwMode="auto">
            <a:xfrm rot="16200000" flipV="1">
              <a:off x="3680" y="1352"/>
              <a:ext cx="575" cy="1096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1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3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6140455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3729039" y="397193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39" name="Oval 143"/>
          <p:cNvSpPr>
            <a:spLocks noChangeArrowheads="1"/>
          </p:cNvSpPr>
          <p:nvPr/>
        </p:nvSpPr>
        <p:spPr bwMode="auto">
          <a:xfrm>
            <a:off x="3165481" y="4451356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0" name="Oval 144"/>
          <p:cNvSpPr>
            <a:spLocks noChangeArrowheads="1"/>
          </p:cNvSpPr>
          <p:nvPr/>
        </p:nvSpPr>
        <p:spPr bwMode="auto">
          <a:xfrm>
            <a:off x="3865563" y="44513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4686305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2" name="Oval 146"/>
          <p:cNvSpPr>
            <a:spLocks noChangeArrowheads="1"/>
          </p:cNvSpPr>
          <p:nvPr/>
        </p:nvSpPr>
        <p:spPr bwMode="auto">
          <a:xfrm>
            <a:off x="3163888" y="500698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3" name="Oval 147"/>
          <p:cNvSpPr>
            <a:spLocks noChangeArrowheads="1"/>
          </p:cNvSpPr>
          <p:nvPr/>
        </p:nvSpPr>
        <p:spPr bwMode="auto">
          <a:xfrm>
            <a:off x="3856039" y="49990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4" name="Oval 148"/>
          <p:cNvSpPr>
            <a:spLocks noChangeArrowheads="1"/>
          </p:cNvSpPr>
          <p:nvPr/>
        </p:nvSpPr>
        <p:spPr bwMode="auto">
          <a:xfrm>
            <a:off x="4325939" y="498158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5002213" y="49720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6" name="Oval 150"/>
          <p:cNvSpPr>
            <a:spLocks noChangeArrowheads="1"/>
          </p:cNvSpPr>
          <p:nvPr/>
        </p:nvSpPr>
        <p:spPr bwMode="auto">
          <a:xfrm>
            <a:off x="408781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7" name="Oval 151"/>
          <p:cNvSpPr>
            <a:spLocks noChangeArrowheads="1"/>
          </p:cNvSpPr>
          <p:nvPr/>
        </p:nvSpPr>
        <p:spPr bwMode="auto">
          <a:xfrm>
            <a:off x="4532313" y="55181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8" name="Oval 152"/>
          <p:cNvSpPr>
            <a:spLocks noChangeArrowheads="1"/>
          </p:cNvSpPr>
          <p:nvPr/>
        </p:nvSpPr>
        <p:spPr bwMode="auto">
          <a:xfrm>
            <a:off x="4105281" y="601503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4992688" y="55197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0" name="Oval 154"/>
          <p:cNvSpPr>
            <a:spLocks noChangeArrowheads="1"/>
          </p:cNvSpPr>
          <p:nvPr/>
        </p:nvSpPr>
        <p:spPr bwMode="auto">
          <a:xfrm>
            <a:off x="4772030" y="600710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5254630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2" name="Oval 156"/>
          <p:cNvSpPr>
            <a:spLocks noChangeArrowheads="1"/>
          </p:cNvSpPr>
          <p:nvPr/>
        </p:nvSpPr>
        <p:spPr bwMode="auto">
          <a:xfrm>
            <a:off x="4787905" y="647700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4824413" y="4733930"/>
            <a:ext cx="30956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4" name="Line 158"/>
          <p:cNvSpPr>
            <a:spLocks noChangeShapeType="1"/>
          </p:cNvSpPr>
          <p:nvPr/>
        </p:nvSpPr>
        <p:spPr bwMode="auto">
          <a:xfrm flipH="1" flipV="1">
            <a:off x="4438653" y="5254630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5138743" y="5253040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5129213" y="5791201"/>
            <a:ext cx="258763" cy="1968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7" name="Line 161"/>
          <p:cNvSpPr>
            <a:spLocks noChangeShapeType="1"/>
          </p:cNvSpPr>
          <p:nvPr/>
        </p:nvSpPr>
        <p:spPr bwMode="auto">
          <a:xfrm flipV="1">
            <a:off x="4918076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8" name="Line 162"/>
          <p:cNvSpPr>
            <a:spLocks noChangeShapeType="1"/>
          </p:cNvSpPr>
          <p:nvPr/>
        </p:nvSpPr>
        <p:spPr bwMode="auto">
          <a:xfrm flipV="1">
            <a:off x="4900618" y="6280154"/>
            <a:ext cx="7937" cy="1730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9508" name="Oval 163"/>
          <p:cNvSpPr>
            <a:spLocks noChangeArrowheads="1"/>
          </p:cNvSpPr>
          <p:nvPr/>
        </p:nvSpPr>
        <p:spPr bwMode="auto">
          <a:xfrm>
            <a:off x="6142037" y="347980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0" name="Oval 164"/>
          <p:cNvSpPr>
            <a:spLocks noChangeArrowheads="1"/>
          </p:cNvSpPr>
          <p:nvPr/>
        </p:nvSpPr>
        <p:spPr bwMode="auto">
          <a:xfrm>
            <a:off x="3730630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1" name="Oval 165"/>
          <p:cNvSpPr>
            <a:spLocks noChangeArrowheads="1"/>
          </p:cNvSpPr>
          <p:nvPr/>
        </p:nvSpPr>
        <p:spPr bwMode="auto">
          <a:xfrm>
            <a:off x="6524630" y="39068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2" name="Oval 166"/>
          <p:cNvSpPr>
            <a:spLocks noChangeArrowheads="1"/>
          </p:cNvSpPr>
          <p:nvPr/>
        </p:nvSpPr>
        <p:spPr bwMode="auto">
          <a:xfrm>
            <a:off x="826928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3" name="Oval 167"/>
          <p:cNvSpPr>
            <a:spLocks noChangeArrowheads="1"/>
          </p:cNvSpPr>
          <p:nvPr/>
        </p:nvSpPr>
        <p:spPr bwMode="auto">
          <a:xfrm>
            <a:off x="3167063" y="44529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4" name="Oval 168"/>
          <p:cNvSpPr>
            <a:spLocks noChangeArrowheads="1"/>
          </p:cNvSpPr>
          <p:nvPr/>
        </p:nvSpPr>
        <p:spPr bwMode="auto">
          <a:xfrm>
            <a:off x="3867156" y="44529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5" name="Oval 169"/>
          <p:cNvSpPr>
            <a:spLocks noChangeArrowheads="1"/>
          </p:cNvSpPr>
          <p:nvPr/>
        </p:nvSpPr>
        <p:spPr bwMode="auto">
          <a:xfrm>
            <a:off x="4687888" y="44354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6" name="Oval 170"/>
          <p:cNvSpPr>
            <a:spLocks noChangeArrowheads="1"/>
          </p:cNvSpPr>
          <p:nvPr/>
        </p:nvSpPr>
        <p:spPr bwMode="auto">
          <a:xfrm>
            <a:off x="3165481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7" name="Oval 171"/>
          <p:cNvSpPr>
            <a:spLocks noChangeArrowheads="1"/>
          </p:cNvSpPr>
          <p:nvPr/>
        </p:nvSpPr>
        <p:spPr bwMode="auto">
          <a:xfrm>
            <a:off x="3857630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8" name="Oval 172"/>
          <p:cNvSpPr>
            <a:spLocks noChangeArrowheads="1"/>
          </p:cNvSpPr>
          <p:nvPr/>
        </p:nvSpPr>
        <p:spPr bwMode="auto">
          <a:xfrm>
            <a:off x="4327530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9" name="Oval 173"/>
          <p:cNvSpPr>
            <a:spLocks noChangeArrowheads="1"/>
          </p:cNvSpPr>
          <p:nvPr/>
        </p:nvSpPr>
        <p:spPr bwMode="auto">
          <a:xfrm>
            <a:off x="5003805" y="49736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0" name="Oval 174"/>
          <p:cNvSpPr>
            <a:spLocks noChangeArrowheads="1"/>
          </p:cNvSpPr>
          <p:nvPr/>
        </p:nvSpPr>
        <p:spPr bwMode="auto">
          <a:xfrm>
            <a:off x="4089405" y="551180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1" name="Oval 175"/>
          <p:cNvSpPr>
            <a:spLocks noChangeArrowheads="1"/>
          </p:cNvSpPr>
          <p:nvPr/>
        </p:nvSpPr>
        <p:spPr bwMode="auto">
          <a:xfrm>
            <a:off x="4533905" y="55197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2" name="Oval 176"/>
          <p:cNvSpPr>
            <a:spLocks noChangeArrowheads="1"/>
          </p:cNvSpPr>
          <p:nvPr/>
        </p:nvSpPr>
        <p:spPr bwMode="auto">
          <a:xfrm>
            <a:off x="4114805" y="60166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3" name="Oval 177"/>
          <p:cNvSpPr>
            <a:spLocks noChangeArrowheads="1"/>
          </p:cNvSpPr>
          <p:nvPr/>
        </p:nvSpPr>
        <p:spPr bwMode="auto">
          <a:xfrm>
            <a:off x="4994281" y="55213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4" name="Oval 178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5" name="Oval 179"/>
          <p:cNvSpPr>
            <a:spLocks noChangeArrowheads="1"/>
          </p:cNvSpPr>
          <p:nvPr/>
        </p:nvSpPr>
        <p:spPr bwMode="auto">
          <a:xfrm>
            <a:off x="5256213" y="60356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6" name="Oval 180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7" name="Oval 181"/>
          <p:cNvSpPr>
            <a:spLocks noChangeArrowheads="1"/>
          </p:cNvSpPr>
          <p:nvPr/>
        </p:nvSpPr>
        <p:spPr bwMode="auto">
          <a:xfrm>
            <a:off x="3165481" y="5000630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8" name="Oval 182"/>
          <p:cNvSpPr>
            <a:spLocks noChangeArrowheads="1"/>
          </p:cNvSpPr>
          <p:nvPr/>
        </p:nvSpPr>
        <p:spPr bwMode="auto">
          <a:xfrm>
            <a:off x="3167063" y="4445005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9" name="Oval 183"/>
          <p:cNvSpPr>
            <a:spLocks noChangeArrowheads="1"/>
          </p:cNvSpPr>
          <p:nvPr/>
        </p:nvSpPr>
        <p:spPr bwMode="auto">
          <a:xfrm>
            <a:off x="3857630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0" name="Oval 184"/>
          <p:cNvSpPr>
            <a:spLocks noChangeArrowheads="1"/>
          </p:cNvSpPr>
          <p:nvPr/>
        </p:nvSpPr>
        <p:spPr bwMode="auto">
          <a:xfrm>
            <a:off x="3867156" y="4445005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1" name="Oval 185"/>
          <p:cNvSpPr>
            <a:spLocks noChangeArrowheads="1"/>
          </p:cNvSpPr>
          <p:nvPr/>
        </p:nvSpPr>
        <p:spPr bwMode="auto">
          <a:xfrm>
            <a:off x="4089405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2" name="Oval 186"/>
          <p:cNvSpPr>
            <a:spLocks noChangeArrowheads="1"/>
          </p:cNvSpPr>
          <p:nvPr/>
        </p:nvSpPr>
        <p:spPr bwMode="auto">
          <a:xfrm>
            <a:off x="410686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5821364" y="2698751"/>
            <a:ext cx="588963" cy="431800"/>
            <a:chOff x="2762" y="1745"/>
            <a:chExt cx="371" cy="272"/>
          </a:xfrm>
        </p:grpSpPr>
        <p:cxnSp>
          <p:nvCxnSpPr>
            <p:cNvPr id="19538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39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797886" name="Oval 190"/>
          <p:cNvSpPr>
            <a:spLocks noChangeArrowheads="1"/>
          </p:cNvSpPr>
          <p:nvPr/>
        </p:nvSpPr>
        <p:spPr bwMode="auto">
          <a:xfrm>
            <a:off x="4327530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7" name="Oval 191"/>
          <p:cNvSpPr>
            <a:spLocks noChangeArrowheads="1"/>
          </p:cNvSpPr>
          <p:nvPr/>
        </p:nvSpPr>
        <p:spPr bwMode="auto">
          <a:xfrm>
            <a:off x="4533905" y="5519739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8" name="Oval 192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9" name="Oval 193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19537" name="Text Box 194"/>
          <p:cNvSpPr txBox="1">
            <a:spLocks noChangeArrowheads="1"/>
          </p:cNvSpPr>
          <p:nvPr/>
        </p:nvSpPr>
        <p:spPr bwMode="auto">
          <a:xfrm>
            <a:off x="381000" y="1371602"/>
            <a:ext cx="2281237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deepest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Fringe is a LIFO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57" grpId="0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5" grpId="2" animBg="1"/>
      <p:bldP spid="797828" grpId="0" animBg="1"/>
      <p:bldP spid="797837" grpId="0" animBg="1"/>
      <p:bldP spid="797838" grpId="0" animBg="1"/>
      <p:bldP spid="797839" grpId="0" animBg="1"/>
      <p:bldP spid="797839" grpId="1" animBg="1"/>
      <p:bldP spid="797840" grpId="0" animBg="1"/>
      <p:bldP spid="797840" grpId="1" animBg="1"/>
      <p:bldP spid="797841" grpId="0" animBg="1"/>
      <p:bldP spid="797842" grpId="0" animBg="1"/>
      <p:bldP spid="797842" grpId="1" animBg="1"/>
      <p:bldP spid="797843" grpId="0" animBg="1"/>
      <p:bldP spid="797843" grpId="1" animBg="1"/>
      <p:bldP spid="797844" grpId="0" animBg="1"/>
      <p:bldP spid="797844" grpId="1" animBg="1"/>
      <p:bldP spid="797845" grpId="0" animBg="1"/>
      <p:bldP spid="797846" grpId="0" animBg="1"/>
      <p:bldP spid="797846" grpId="1" animBg="1"/>
      <p:bldP spid="797847" grpId="0" animBg="1"/>
      <p:bldP spid="797847" grpId="1" animBg="1"/>
      <p:bldP spid="797848" grpId="0" animBg="1"/>
      <p:bldP spid="797848" grpId="1" animBg="1"/>
      <p:bldP spid="797849" grpId="0" animBg="1"/>
      <p:bldP spid="797850" grpId="0" animBg="1"/>
      <p:bldP spid="797850" grpId="1" animBg="1"/>
      <p:bldP spid="797851" grpId="0" animBg="1"/>
      <p:bldP spid="797852" grpId="0" animBg="1"/>
      <p:bldP spid="797852" grpId="1" animBg="1"/>
      <p:bldP spid="797853" grpId="0" animBg="1"/>
      <p:bldP spid="797854" grpId="0" animBg="1"/>
      <p:bldP spid="797854" grpId="1" animBg="1"/>
      <p:bldP spid="797855" grpId="0" animBg="1"/>
      <p:bldP spid="797856" grpId="0" animBg="1"/>
      <p:bldP spid="797857" grpId="0" animBg="1"/>
      <p:bldP spid="797857" grpId="1" animBg="1"/>
      <p:bldP spid="797858" grpId="0" animBg="1"/>
      <p:bldP spid="797858" grpId="1" animBg="1"/>
      <p:bldP spid="797860" grpId="0" animBg="1"/>
      <p:bldP spid="797861" grpId="0" animBg="1"/>
      <p:bldP spid="797862" grpId="0" animBg="1"/>
      <p:bldP spid="797863" grpId="0" animBg="1"/>
      <p:bldP spid="797864" grpId="0" animBg="1"/>
      <p:bldP spid="797865" grpId="0" animBg="1"/>
      <p:bldP spid="797866" grpId="0" animBg="1"/>
      <p:bldP spid="797867" grpId="0" animBg="1"/>
      <p:bldP spid="797868" grpId="0" animBg="1"/>
      <p:bldP spid="797869" grpId="0" animBg="1"/>
      <p:bldP spid="797870" grpId="0" animBg="1"/>
      <p:bldP spid="797871" grpId="0" animBg="1"/>
      <p:bldP spid="797872" grpId="0" animBg="1"/>
      <p:bldP spid="797873" grpId="0" animBg="1"/>
      <p:bldP spid="797874" grpId="0" animBg="1"/>
      <p:bldP spid="797875" grpId="0" animBg="1"/>
      <p:bldP spid="797876" grpId="0" animBg="1"/>
      <p:bldP spid="797877" grpId="0" animBg="1"/>
      <p:bldP spid="797878" grpId="0" animBg="1"/>
      <p:bldP spid="797879" grpId="0" animBg="1"/>
      <p:bldP spid="797880" grpId="0" animBg="1"/>
      <p:bldP spid="797881" grpId="0" animBg="1"/>
      <p:bldP spid="797882" grpId="0" animBg="1"/>
      <p:bldP spid="797886" grpId="0" animBg="1"/>
      <p:bldP spid="797887" grpId="0" animBg="1"/>
      <p:bldP spid="797888" grpId="0" animBg="1"/>
      <p:bldP spid="7978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that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4800" y="1295400"/>
            <a:ext cx="6603998" cy="4952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513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975" y="1443038"/>
            <a:ext cx="5838824" cy="4410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73281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2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1" y="276384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4" y="311944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0" y="2970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5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6"/>
            <a:ext cx="111918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4" y="2928937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4" y="3340100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2" y="4965702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4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3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5"/>
            <a:ext cx="126523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 tiers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21" grpId="0" animBg="1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7"/>
          <p:cNvSpPr>
            <a:spLocks/>
          </p:cNvSpPr>
          <p:nvPr/>
        </p:nvSpPr>
        <p:spPr bwMode="auto">
          <a:xfrm>
            <a:off x="7348535" y="2003423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0000"/>
              <a:gd name="connsiteY0" fmla="*/ 10000 h 10000"/>
              <a:gd name="connsiteX1" fmla="*/ 10000 w 10000"/>
              <a:gd name="connsiteY1" fmla="*/ 9975 h 10000"/>
              <a:gd name="connsiteX2" fmla="*/ 9018 w 10000"/>
              <a:gd name="connsiteY2" fmla="*/ 4388 h 10000"/>
              <a:gd name="connsiteX3" fmla="*/ 7619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9975"/>
                </a:lnTo>
                <a:cubicBezTo>
                  <a:pt x="9806" y="8135"/>
                  <a:pt x="9212" y="6228"/>
                  <a:pt x="9018" y="4388"/>
                </a:cubicBezTo>
                <a:lnTo>
                  <a:pt x="7619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 (DFS) Properties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19800" y="1752601"/>
            <a:ext cx="5867400" cy="2900363"/>
            <a:chOff x="1328738" y="2012950"/>
            <a:chExt cx="5867400" cy="2900363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1191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50" y="2427287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50" y="2838450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  <a:r>
                <a:rPr lang="en-US" baseline="30000"/>
                <a:t>2</a:t>
              </a:r>
              <a:r>
                <a:rPr lang="en-US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460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  <a:r>
                <a:rPr lang="en-US" baseline="30000"/>
                <a:t>m</a:t>
              </a:r>
              <a:r>
                <a:rPr lang="en-US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328738" y="3224213"/>
              <a:ext cx="12652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 tiers</a:t>
              </a:r>
            </a:p>
          </p:txBody>
        </p:sp>
      </p:grp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366836"/>
            <a:ext cx="5461000" cy="4729164"/>
          </a:xfrm>
        </p:spPr>
        <p:txBody>
          <a:bodyPr/>
          <a:lstStyle/>
          <a:p>
            <a:r>
              <a:rPr lang="en-US" sz="2400" dirty="0"/>
              <a:t>What nodes DFS expand?</a:t>
            </a:r>
          </a:p>
          <a:p>
            <a:pPr lvl="1"/>
            <a:r>
              <a:rPr lang="en-US" sz="2000" dirty="0"/>
              <a:t>Some left prefix of the tree.</a:t>
            </a:r>
          </a:p>
          <a:p>
            <a:pPr lvl="1"/>
            <a:r>
              <a:rPr lang="en-US" sz="2000" dirty="0"/>
              <a:t>Could process the whole tree!</a:t>
            </a:r>
          </a:p>
          <a:p>
            <a:pPr lvl="1"/>
            <a:r>
              <a:rPr lang="en-US" sz="2000" dirty="0"/>
              <a:t>If m is finite,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fringe take?</a:t>
            </a:r>
          </a:p>
          <a:p>
            <a:pPr lvl="1"/>
            <a:r>
              <a:rPr lang="en-US" sz="2000" dirty="0"/>
              <a:t>Only has siblings on path to root, so O(</a:t>
            </a:r>
            <a:r>
              <a:rPr lang="en-US" sz="2000" dirty="0" err="1"/>
              <a:t>bm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m could be infinite, so only if we prevent cycles (more later)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No, it finds the “leftmost” solution, regardless of depth or cost</a:t>
            </a:r>
          </a:p>
          <a:p>
            <a:pPr lvl="1"/>
            <a:endParaRPr lang="en-US" sz="2000" dirty="0"/>
          </a:p>
        </p:txBody>
      </p:sp>
      <p:sp>
        <p:nvSpPr>
          <p:cNvPr id="31" name="Freeform 47"/>
          <p:cNvSpPr>
            <a:spLocks/>
          </p:cNvSpPr>
          <p:nvPr/>
        </p:nvSpPr>
        <p:spPr bwMode="auto">
          <a:xfrm>
            <a:off x="7389813" y="2057317"/>
            <a:ext cx="1373163" cy="2478171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335" y="9974"/>
                </a:lnTo>
                <a:cubicBezTo>
                  <a:pt x="8174" y="8078"/>
                  <a:pt x="9052" y="6201"/>
                  <a:pt x="8890" y="4305"/>
                </a:cubicBezTo>
                <a:lnTo>
                  <a:pt x="10000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7389840" y="2057403"/>
            <a:ext cx="1373179" cy="2514599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8890 w 16352"/>
              <a:gd name="connsiteY2" fmla="*/ 4305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" h="10147">
                <a:moveTo>
                  <a:pt x="0" y="10000"/>
                </a:moveTo>
                <a:lnTo>
                  <a:pt x="6370" y="10147"/>
                </a:lnTo>
                <a:cubicBezTo>
                  <a:pt x="6209" y="8251"/>
                  <a:pt x="8940" y="7679"/>
                  <a:pt x="10907" y="4612"/>
                </a:cubicBezTo>
                <a:lnTo>
                  <a:pt x="16352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421813" y="3429002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457200"/>
            <a:ext cx="7802880" cy="585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219447" y="3498853"/>
            <a:ext cx="5486400" cy="3355591"/>
            <a:chOff x="48" y="2332"/>
            <a:chExt cx="3456" cy="2406"/>
          </a:xfrm>
        </p:grpSpPr>
        <p:sp>
          <p:nvSpPr>
            <p:cNvPr id="20539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0540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1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0542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0543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0544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5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0546" name="AutoShape 11"/>
            <p:cNvCxnSpPr>
              <a:cxnSpLocks noChangeShapeType="1"/>
              <a:stCxn id="20542" idx="2"/>
              <a:endCxn id="20541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7" name="AutoShape 12"/>
            <p:cNvCxnSpPr>
              <a:cxnSpLocks noChangeShapeType="1"/>
              <a:stCxn id="20542" idx="2"/>
              <a:endCxn id="20545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8" name="AutoShape 13"/>
            <p:cNvCxnSpPr>
              <a:cxnSpLocks noChangeShapeType="1"/>
              <a:stCxn id="20541" idx="2"/>
              <a:endCxn id="20540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9" name="AutoShape 14"/>
            <p:cNvCxnSpPr>
              <a:cxnSpLocks noChangeShapeType="1"/>
              <a:stCxn id="20545" idx="2"/>
              <a:endCxn id="20544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0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0577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78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79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80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81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82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3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4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85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0586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87" name="AutoShape 26"/>
              <p:cNvCxnSpPr>
                <a:cxnSpLocks noChangeShapeType="1"/>
                <a:stCxn id="20577" idx="2"/>
                <a:endCxn id="20579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8" name="AutoShape 27"/>
              <p:cNvCxnSpPr>
                <a:cxnSpLocks noChangeShapeType="1"/>
                <a:stCxn id="20577" idx="2"/>
                <a:endCxn id="20581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9" name="AutoShape 28"/>
              <p:cNvCxnSpPr>
                <a:cxnSpLocks noChangeShapeType="1"/>
                <a:stCxn id="20579" idx="2"/>
                <a:endCxn id="20578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0" name="AutoShape 29"/>
              <p:cNvCxnSpPr>
                <a:cxnSpLocks noChangeShapeType="1"/>
                <a:stCxn id="20579" idx="2"/>
                <a:endCxn id="20582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1" name="AutoShape 30"/>
              <p:cNvCxnSpPr>
                <a:cxnSpLocks noChangeShapeType="1"/>
                <a:stCxn id="20581" idx="2"/>
                <a:endCxn id="20580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2" name="AutoShape 31"/>
              <p:cNvCxnSpPr>
                <a:cxnSpLocks noChangeShapeType="1"/>
                <a:stCxn id="20578" idx="2"/>
                <a:endCxn id="20583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3" name="AutoShape 32"/>
              <p:cNvCxnSpPr>
                <a:cxnSpLocks noChangeShapeType="1"/>
                <a:stCxn id="20580" idx="2"/>
                <a:endCxn id="20584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4" name="AutoShape 33"/>
              <p:cNvCxnSpPr>
                <a:cxnSpLocks noChangeShapeType="1"/>
                <a:stCxn id="20580" idx="2"/>
                <a:endCxn id="20585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5" name="AutoShape 34"/>
              <p:cNvCxnSpPr>
                <a:cxnSpLocks noChangeShapeType="1"/>
                <a:stCxn id="20584" idx="2"/>
                <a:endCxn id="20586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0551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0552" name="AutoShape 36"/>
            <p:cNvCxnSpPr>
              <a:cxnSpLocks noChangeShapeType="1"/>
              <a:stCxn id="20543" idx="2"/>
              <a:endCxn id="20551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3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0558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59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60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61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62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63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4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5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66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 dirty="0"/>
                  <a:t>G</a:t>
                </a:r>
              </a:p>
            </p:txBody>
          </p:sp>
          <p:sp>
            <p:nvSpPr>
              <p:cNvPr id="20567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68" name="AutoShape 48"/>
              <p:cNvCxnSpPr>
                <a:cxnSpLocks noChangeShapeType="1"/>
                <a:stCxn id="20558" idx="2"/>
                <a:endCxn id="20560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69" name="AutoShape 49"/>
              <p:cNvCxnSpPr>
                <a:cxnSpLocks noChangeShapeType="1"/>
                <a:stCxn id="20558" idx="2"/>
                <a:endCxn id="20562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0" name="AutoShape 50"/>
              <p:cNvCxnSpPr>
                <a:cxnSpLocks noChangeShapeType="1"/>
                <a:stCxn id="20560" idx="2"/>
                <a:endCxn id="20559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1" name="AutoShape 51"/>
              <p:cNvCxnSpPr>
                <a:cxnSpLocks noChangeShapeType="1"/>
                <a:stCxn id="20560" idx="2"/>
                <a:endCxn id="20563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2" name="AutoShape 52"/>
              <p:cNvCxnSpPr>
                <a:cxnSpLocks noChangeShapeType="1"/>
                <a:stCxn id="20562" idx="2"/>
                <a:endCxn id="20561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3" name="AutoShape 53"/>
              <p:cNvCxnSpPr>
                <a:cxnSpLocks noChangeShapeType="1"/>
                <a:stCxn id="20559" idx="2"/>
                <a:endCxn id="20564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4" name="AutoShape 54"/>
              <p:cNvCxnSpPr>
                <a:cxnSpLocks noChangeShapeType="1"/>
                <a:stCxn id="20561" idx="2"/>
                <a:endCxn id="20565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5" name="AutoShape 55"/>
              <p:cNvCxnSpPr>
                <a:cxnSpLocks noChangeShapeType="1"/>
                <a:stCxn id="20561" idx="2"/>
                <a:endCxn id="20566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6" name="AutoShape 56"/>
              <p:cNvCxnSpPr>
                <a:cxnSpLocks noChangeShapeType="1"/>
                <a:stCxn id="20565" idx="2"/>
                <a:endCxn id="20567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0554" name="AutoShape 57"/>
            <p:cNvCxnSpPr>
              <a:cxnSpLocks noChangeShapeType="1"/>
              <a:stCxn id="20542" idx="2"/>
              <a:endCxn id="20558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5" name="AutoShape 58"/>
            <p:cNvCxnSpPr>
              <a:cxnSpLocks noChangeShapeType="1"/>
              <a:stCxn id="20539" idx="2"/>
              <a:endCxn id="20542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6" name="AutoShape 59"/>
            <p:cNvCxnSpPr>
              <a:cxnSpLocks noChangeShapeType="1"/>
              <a:stCxn id="20539" idx="2"/>
              <a:endCxn id="20577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7" name="AutoShape 60"/>
            <p:cNvCxnSpPr>
              <a:cxnSpLocks noChangeShapeType="1"/>
              <a:stCxn id="20539" idx="2"/>
              <a:endCxn id="20543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484" name="Group 61"/>
          <p:cNvGrpSpPr>
            <a:grpSpLocks/>
          </p:cNvGrpSpPr>
          <p:nvPr/>
        </p:nvGrpSpPr>
        <p:grpSpPr bwMode="auto">
          <a:xfrm>
            <a:off x="4589461" y="1358902"/>
            <a:ext cx="3030539" cy="1765300"/>
            <a:chOff x="624" y="1134"/>
            <a:chExt cx="4368" cy="2544"/>
          </a:xfrm>
        </p:grpSpPr>
        <p:sp>
          <p:nvSpPr>
            <p:cNvPr id="20511" name="AutoShape 62"/>
            <p:cNvSpPr>
              <a:spLocks noChangeArrowheads="1"/>
            </p:cNvSpPr>
            <p:nvPr/>
          </p:nvSpPr>
          <p:spPr bwMode="auto">
            <a:xfrm>
              <a:off x="624" y="262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/>
                <a:t>S</a:t>
              </a:r>
            </a:p>
          </p:txBody>
        </p:sp>
        <p:sp>
          <p:nvSpPr>
            <p:cNvPr id="20512" name="AutoShape 63"/>
            <p:cNvSpPr>
              <a:spLocks noChangeArrowheads="1"/>
            </p:cNvSpPr>
            <p:nvPr/>
          </p:nvSpPr>
          <p:spPr bwMode="auto">
            <a:xfrm>
              <a:off x="4560" y="1134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0513" name="AutoShape 64"/>
            <p:cNvSpPr>
              <a:spLocks noChangeArrowheads="1"/>
            </p:cNvSpPr>
            <p:nvPr/>
          </p:nvSpPr>
          <p:spPr bwMode="auto">
            <a:xfrm>
              <a:off x="1878" y="2231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20514" name="AutoShape 65"/>
            <p:cNvSpPr>
              <a:spLocks noChangeArrowheads="1"/>
            </p:cNvSpPr>
            <p:nvPr/>
          </p:nvSpPr>
          <p:spPr bwMode="auto">
            <a:xfrm>
              <a:off x="970" y="1573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0515" name="AutoShape 66"/>
            <p:cNvSpPr>
              <a:spLocks noChangeArrowheads="1"/>
            </p:cNvSpPr>
            <p:nvPr/>
          </p:nvSpPr>
          <p:spPr bwMode="auto">
            <a:xfrm>
              <a:off x="1402" y="310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20516" name="AutoShape 67"/>
            <p:cNvSpPr>
              <a:spLocks noChangeArrowheads="1"/>
            </p:cNvSpPr>
            <p:nvPr/>
          </p:nvSpPr>
          <p:spPr bwMode="auto">
            <a:xfrm>
              <a:off x="2440" y="3239"/>
              <a:ext cx="433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20517" name="AutoShape 68"/>
            <p:cNvSpPr>
              <a:spLocks noChangeArrowheads="1"/>
            </p:cNvSpPr>
            <p:nvPr/>
          </p:nvSpPr>
          <p:spPr bwMode="auto">
            <a:xfrm>
              <a:off x="2916" y="1529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20518" name="AutoShape 69"/>
            <p:cNvSpPr>
              <a:spLocks noChangeArrowheads="1"/>
            </p:cNvSpPr>
            <p:nvPr/>
          </p:nvSpPr>
          <p:spPr bwMode="auto">
            <a:xfrm>
              <a:off x="3522" y="205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20519" name="AutoShape 70"/>
            <p:cNvSpPr>
              <a:spLocks noChangeArrowheads="1"/>
            </p:cNvSpPr>
            <p:nvPr/>
          </p:nvSpPr>
          <p:spPr bwMode="auto">
            <a:xfrm>
              <a:off x="3176" y="2669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20520" name="AutoShape 71"/>
            <p:cNvSpPr>
              <a:spLocks noChangeArrowheads="1"/>
            </p:cNvSpPr>
            <p:nvPr/>
          </p:nvSpPr>
          <p:spPr bwMode="auto">
            <a:xfrm>
              <a:off x="1748" y="117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521" name="AutoShape 72"/>
            <p:cNvSpPr>
              <a:spLocks noChangeArrowheads="1"/>
            </p:cNvSpPr>
            <p:nvPr/>
          </p:nvSpPr>
          <p:spPr bwMode="auto">
            <a:xfrm>
              <a:off x="4430" y="2318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20522" name="AutoShape 73"/>
            <p:cNvSpPr>
              <a:spLocks noChangeArrowheads="1"/>
            </p:cNvSpPr>
            <p:nvPr/>
          </p:nvSpPr>
          <p:spPr bwMode="auto">
            <a:xfrm>
              <a:off x="4257" y="3108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20523" name="AutoShape 74"/>
            <p:cNvCxnSpPr>
              <a:cxnSpLocks noChangeShapeType="1"/>
              <a:stCxn id="20511" idx="5"/>
              <a:endCxn id="20515" idx="2"/>
            </p:cNvCxnSpPr>
            <p:nvPr/>
          </p:nvCxnSpPr>
          <p:spPr bwMode="auto">
            <a:xfrm>
              <a:off x="993" y="3012"/>
              <a:ext cx="397" cy="3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4" name="AutoShape 75"/>
            <p:cNvCxnSpPr>
              <a:cxnSpLocks noChangeShapeType="1"/>
              <a:stCxn id="20515" idx="5"/>
              <a:endCxn id="20516" idx="2"/>
            </p:cNvCxnSpPr>
            <p:nvPr/>
          </p:nvCxnSpPr>
          <p:spPr bwMode="auto">
            <a:xfrm flipV="1">
              <a:off x="1772" y="3459"/>
              <a:ext cx="656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5" name="AutoShape 76"/>
            <p:cNvCxnSpPr>
              <a:cxnSpLocks noChangeShapeType="1"/>
              <a:stCxn id="20519" idx="3"/>
              <a:endCxn id="20516" idx="7"/>
            </p:cNvCxnSpPr>
            <p:nvPr/>
          </p:nvCxnSpPr>
          <p:spPr bwMode="auto">
            <a:xfrm flipH="1">
              <a:off x="2810" y="3056"/>
              <a:ext cx="429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6" name="AutoShape 77"/>
            <p:cNvCxnSpPr>
              <a:cxnSpLocks noChangeShapeType="1"/>
              <a:stCxn id="20519" idx="2"/>
              <a:endCxn id="20515" idx="6"/>
            </p:cNvCxnSpPr>
            <p:nvPr/>
          </p:nvCxnSpPr>
          <p:spPr bwMode="auto">
            <a:xfrm flipH="1">
              <a:off x="1847" y="2889"/>
              <a:ext cx="1317" cy="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7" name="AutoShape 78"/>
            <p:cNvCxnSpPr>
              <a:cxnSpLocks noChangeShapeType="1"/>
              <a:stCxn id="20518" idx="4"/>
              <a:endCxn id="20519" idx="7"/>
            </p:cNvCxnSpPr>
            <p:nvPr/>
          </p:nvCxnSpPr>
          <p:spPr bwMode="auto">
            <a:xfrm flipH="1">
              <a:off x="3545" y="2506"/>
              <a:ext cx="193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8" name="AutoShape 79"/>
            <p:cNvCxnSpPr>
              <a:cxnSpLocks noChangeShapeType="1"/>
              <a:stCxn id="20518" idx="5"/>
              <a:endCxn id="20522" idx="1"/>
            </p:cNvCxnSpPr>
            <p:nvPr/>
          </p:nvCxnSpPr>
          <p:spPr bwMode="auto">
            <a:xfrm>
              <a:off x="3891" y="2442"/>
              <a:ext cx="429" cy="7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9" name="AutoShape 80"/>
            <p:cNvCxnSpPr>
              <a:cxnSpLocks noChangeShapeType="1"/>
              <a:stCxn id="20522" idx="0"/>
              <a:endCxn id="20521" idx="4"/>
            </p:cNvCxnSpPr>
            <p:nvPr/>
          </p:nvCxnSpPr>
          <p:spPr bwMode="auto">
            <a:xfrm flipV="1">
              <a:off x="4473" y="2769"/>
              <a:ext cx="173" cy="3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0" name="AutoShape 81"/>
            <p:cNvCxnSpPr>
              <a:cxnSpLocks noChangeShapeType="1"/>
              <a:stCxn id="20521" idx="0"/>
              <a:endCxn id="20512" idx="4"/>
            </p:cNvCxnSpPr>
            <p:nvPr/>
          </p:nvCxnSpPr>
          <p:spPr bwMode="auto">
            <a:xfrm flipV="1">
              <a:off x="4646" y="1585"/>
              <a:ext cx="130" cy="7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1" name="AutoShape 82"/>
            <p:cNvCxnSpPr>
              <a:cxnSpLocks noChangeShapeType="1"/>
              <a:stCxn id="20511" idx="7"/>
            </p:cNvCxnSpPr>
            <p:nvPr/>
          </p:nvCxnSpPr>
          <p:spPr bwMode="auto">
            <a:xfrm flipV="1">
              <a:off x="993" y="2438"/>
              <a:ext cx="885" cy="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2" name="AutoShape 83"/>
            <p:cNvCxnSpPr>
              <a:cxnSpLocks noChangeShapeType="1"/>
              <a:stCxn id="20513" idx="1"/>
              <a:endCxn id="20514" idx="5"/>
            </p:cNvCxnSpPr>
            <p:nvPr/>
          </p:nvCxnSpPr>
          <p:spPr bwMode="auto">
            <a:xfrm flipH="1" flipV="1">
              <a:off x="1339" y="1959"/>
              <a:ext cx="602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3" name="AutoShape 84"/>
            <p:cNvCxnSpPr>
              <a:cxnSpLocks noChangeShapeType="1"/>
              <a:endCxn id="20520" idx="2"/>
            </p:cNvCxnSpPr>
            <p:nvPr/>
          </p:nvCxnSpPr>
          <p:spPr bwMode="auto">
            <a:xfrm flipV="1">
              <a:off x="1347" y="1397"/>
              <a:ext cx="389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4" name="AutoShape 85"/>
            <p:cNvCxnSpPr>
              <a:cxnSpLocks noChangeShapeType="1"/>
              <a:stCxn id="20517" idx="2"/>
              <a:endCxn id="20520" idx="6"/>
            </p:cNvCxnSpPr>
            <p:nvPr/>
          </p:nvCxnSpPr>
          <p:spPr bwMode="auto">
            <a:xfrm flipH="1" flipV="1">
              <a:off x="2193" y="1397"/>
              <a:ext cx="711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5" name="AutoShape 86"/>
            <p:cNvCxnSpPr>
              <a:cxnSpLocks noChangeShapeType="1"/>
              <a:stCxn id="20513" idx="7"/>
              <a:endCxn id="20517" idx="3"/>
            </p:cNvCxnSpPr>
            <p:nvPr/>
          </p:nvCxnSpPr>
          <p:spPr bwMode="auto">
            <a:xfrm flipV="1">
              <a:off x="2248" y="1915"/>
              <a:ext cx="731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6" name="AutoShape 87"/>
            <p:cNvCxnSpPr>
              <a:cxnSpLocks noChangeShapeType="1"/>
              <a:stCxn id="20513" idx="6"/>
              <a:endCxn id="20518" idx="2"/>
            </p:cNvCxnSpPr>
            <p:nvPr/>
          </p:nvCxnSpPr>
          <p:spPr bwMode="auto">
            <a:xfrm flipV="1">
              <a:off x="2323" y="2275"/>
              <a:ext cx="1187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7" name="AutoShape 88"/>
            <p:cNvCxnSpPr>
              <a:cxnSpLocks noChangeShapeType="1"/>
              <a:stCxn id="20521" idx="1"/>
              <a:endCxn id="20517" idx="6"/>
            </p:cNvCxnSpPr>
            <p:nvPr/>
          </p:nvCxnSpPr>
          <p:spPr bwMode="auto">
            <a:xfrm rot="5400000" flipH="1">
              <a:off x="3616" y="1493"/>
              <a:ext cx="622" cy="11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8" name="AutoShape 89"/>
            <p:cNvCxnSpPr>
              <a:cxnSpLocks noChangeShapeType="1"/>
              <a:stCxn id="20511" idx="6"/>
              <a:endCxn id="20518" idx="3"/>
            </p:cNvCxnSpPr>
            <p:nvPr/>
          </p:nvCxnSpPr>
          <p:spPr bwMode="auto">
            <a:xfrm flipV="1">
              <a:off x="1068" y="2442"/>
              <a:ext cx="2517" cy="40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1447802" y="3532194"/>
            <a:ext cx="7337425" cy="2325687"/>
            <a:chOff x="132" y="2225"/>
            <a:chExt cx="4622" cy="1465"/>
          </a:xfrm>
        </p:grpSpPr>
        <p:sp>
          <p:nvSpPr>
            <p:cNvPr id="20504" name="Rectangle 91"/>
            <p:cNvSpPr>
              <a:spLocks noChangeArrowheads="1"/>
            </p:cNvSpPr>
            <p:nvPr/>
          </p:nvSpPr>
          <p:spPr bwMode="auto">
            <a:xfrm>
              <a:off x="1142" y="2225"/>
              <a:ext cx="3611" cy="1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Rectangle 92"/>
            <p:cNvSpPr>
              <a:spLocks noChangeArrowheads="1"/>
            </p:cNvSpPr>
            <p:nvPr/>
          </p:nvSpPr>
          <p:spPr bwMode="auto">
            <a:xfrm>
              <a:off x="1138" y="2516"/>
              <a:ext cx="3611" cy="172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Rectangle 93"/>
            <p:cNvSpPr>
              <a:spLocks noChangeArrowheads="1"/>
            </p:cNvSpPr>
            <p:nvPr/>
          </p:nvSpPr>
          <p:spPr bwMode="auto">
            <a:xfrm>
              <a:off x="1143" y="2844"/>
              <a:ext cx="3611" cy="172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Rectangle 94"/>
            <p:cNvSpPr>
              <a:spLocks noChangeArrowheads="1"/>
            </p:cNvSpPr>
            <p:nvPr/>
          </p:nvSpPr>
          <p:spPr bwMode="auto">
            <a:xfrm>
              <a:off x="1139" y="3188"/>
              <a:ext cx="3607" cy="172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AutoShape 95"/>
            <p:cNvSpPr>
              <a:spLocks/>
            </p:cNvSpPr>
            <p:nvPr/>
          </p:nvSpPr>
          <p:spPr bwMode="auto">
            <a:xfrm>
              <a:off x="807" y="2236"/>
              <a:ext cx="178" cy="1450"/>
            </a:xfrm>
            <a:prstGeom prst="leftBrace">
              <a:avLst>
                <a:gd name="adj1" fmla="val 678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Text Box 96"/>
            <p:cNvSpPr txBox="1">
              <a:spLocks noChangeArrowheads="1"/>
            </p:cNvSpPr>
            <p:nvPr/>
          </p:nvSpPr>
          <p:spPr bwMode="auto">
            <a:xfrm>
              <a:off x="132" y="2693"/>
              <a:ext cx="60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Search</a:t>
              </a:r>
            </a:p>
            <a:p>
              <a:pPr algn="ctr">
                <a:spcBef>
                  <a:spcPct val="50000"/>
                </a:spcBef>
              </a:pPr>
              <a:r>
                <a:rPr lang="en-US"/>
                <a:t>Tiers</a:t>
              </a:r>
            </a:p>
          </p:txBody>
        </p:sp>
        <p:sp>
          <p:nvSpPr>
            <p:cNvPr id="20510" name="Rectangle 97"/>
            <p:cNvSpPr>
              <a:spLocks noChangeArrowheads="1"/>
            </p:cNvSpPr>
            <p:nvPr/>
          </p:nvSpPr>
          <p:spPr bwMode="auto">
            <a:xfrm>
              <a:off x="1143" y="3518"/>
              <a:ext cx="3607" cy="172"/>
            </a:xfrm>
            <a:prstGeom prst="rect">
              <a:avLst/>
            </a:prstGeom>
            <a:solidFill>
              <a:srgbClr val="CC00CC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18" name="Oval 98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0487" name="Oval 99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0" name="Oval 100"/>
          <p:cNvSpPr>
            <a:spLocks noChangeArrowheads="1"/>
          </p:cNvSpPr>
          <p:nvPr/>
        </p:nvSpPr>
        <p:spPr bwMode="auto">
          <a:xfrm>
            <a:off x="3808411" y="40211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1" name="Oval 101"/>
          <p:cNvSpPr>
            <a:spLocks noChangeArrowheads="1"/>
          </p:cNvSpPr>
          <p:nvPr/>
        </p:nvSpPr>
        <p:spPr bwMode="auto">
          <a:xfrm>
            <a:off x="6629402" y="3976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2" name="Oval 102"/>
          <p:cNvSpPr>
            <a:spLocks noChangeArrowheads="1"/>
          </p:cNvSpPr>
          <p:nvPr/>
        </p:nvSpPr>
        <p:spPr bwMode="auto">
          <a:xfrm>
            <a:off x="8380411" y="39909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3" name="Oval 103"/>
          <p:cNvSpPr>
            <a:spLocks noChangeArrowheads="1"/>
          </p:cNvSpPr>
          <p:nvPr/>
        </p:nvSpPr>
        <p:spPr bwMode="auto">
          <a:xfrm>
            <a:off x="3278184" y="452120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4" name="Oval 104"/>
          <p:cNvSpPr>
            <a:spLocks noChangeArrowheads="1"/>
          </p:cNvSpPr>
          <p:nvPr/>
        </p:nvSpPr>
        <p:spPr bwMode="auto">
          <a:xfrm>
            <a:off x="3952878" y="45132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5" name="Oval 105"/>
          <p:cNvSpPr>
            <a:spLocks noChangeArrowheads="1"/>
          </p:cNvSpPr>
          <p:nvPr/>
        </p:nvSpPr>
        <p:spPr bwMode="auto">
          <a:xfrm>
            <a:off x="4799011" y="45132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6" name="Oval 106"/>
          <p:cNvSpPr>
            <a:spLocks noChangeArrowheads="1"/>
          </p:cNvSpPr>
          <p:nvPr/>
        </p:nvSpPr>
        <p:spPr bwMode="auto">
          <a:xfrm>
            <a:off x="6243635" y="45053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7" name="Oval 107"/>
          <p:cNvSpPr>
            <a:spLocks noChangeArrowheads="1"/>
          </p:cNvSpPr>
          <p:nvPr/>
        </p:nvSpPr>
        <p:spPr bwMode="auto">
          <a:xfrm>
            <a:off x="6945311" y="45053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8" name="Oval 108"/>
          <p:cNvSpPr>
            <a:spLocks noChangeArrowheads="1"/>
          </p:cNvSpPr>
          <p:nvPr/>
        </p:nvSpPr>
        <p:spPr bwMode="auto">
          <a:xfrm>
            <a:off x="8378828" y="45053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9" name="Oval 109"/>
          <p:cNvSpPr>
            <a:spLocks noChangeArrowheads="1"/>
          </p:cNvSpPr>
          <p:nvPr/>
        </p:nvSpPr>
        <p:spPr bwMode="auto">
          <a:xfrm>
            <a:off x="3268660" y="50514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0" name="Oval 110"/>
          <p:cNvSpPr>
            <a:spLocks noChangeArrowheads="1"/>
          </p:cNvSpPr>
          <p:nvPr/>
        </p:nvSpPr>
        <p:spPr bwMode="auto">
          <a:xfrm>
            <a:off x="3808411" y="4019556"/>
            <a:ext cx="290512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1" name="Oval 111"/>
          <p:cNvSpPr>
            <a:spLocks noChangeArrowheads="1"/>
          </p:cNvSpPr>
          <p:nvPr/>
        </p:nvSpPr>
        <p:spPr bwMode="auto">
          <a:xfrm>
            <a:off x="6632578" y="3978281"/>
            <a:ext cx="290513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2" name="Oval 112"/>
          <p:cNvSpPr>
            <a:spLocks noChangeArrowheads="1"/>
          </p:cNvSpPr>
          <p:nvPr/>
        </p:nvSpPr>
        <p:spPr bwMode="auto">
          <a:xfrm>
            <a:off x="8382002" y="3995739"/>
            <a:ext cx="290513" cy="265112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3" name="Oval 113"/>
          <p:cNvSpPr>
            <a:spLocks noChangeArrowheads="1"/>
          </p:cNvSpPr>
          <p:nvPr/>
        </p:nvSpPr>
        <p:spPr bwMode="auto">
          <a:xfrm>
            <a:off x="3281360" y="4516439"/>
            <a:ext cx="290512" cy="265112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0502" name="Line 114"/>
          <p:cNvSpPr>
            <a:spLocks noChangeShapeType="1"/>
          </p:cNvSpPr>
          <p:nvPr/>
        </p:nvSpPr>
        <p:spPr bwMode="auto">
          <a:xfrm>
            <a:off x="2" y="3371851"/>
            <a:ext cx="12192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0503" name="Text Box 115"/>
          <p:cNvSpPr txBox="1">
            <a:spLocks noChangeArrowheads="1"/>
          </p:cNvSpPr>
          <p:nvPr/>
        </p:nvSpPr>
        <p:spPr bwMode="auto">
          <a:xfrm>
            <a:off x="376237" y="1371602"/>
            <a:ext cx="2366963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shallowest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Fringe is a FIFO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8" grpId="0" animBg="1"/>
      <p:bldP spid="798820" grpId="0" animBg="1"/>
      <p:bldP spid="798821" grpId="0" animBg="1"/>
      <p:bldP spid="798822" grpId="0" animBg="1"/>
      <p:bldP spid="798823" grpId="0" animBg="1"/>
      <p:bldP spid="798824" grpId="0" animBg="1"/>
      <p:bldP spid="798825" grpId="0" animBg="1"/>
      <p:bldP spid="798826" grpId="0" animBg="1"/>
      <p:bldP spid="798827" grpId="0" animBg="1"/>
      <p:bldP spid="798828" grpId="0" animBg="1"/>
      <p:bldP spid="798829" grpId="0" animBg="1"/>
      <p:bldP spid="798830" grpId="0" animBg="1"/>
      <p:bldP spid="798831" grpId="0" animBg="1"/>
      <p:bldP spid="798832" grpId="0" animBg="1"/>
      <p:bldP spid="7988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0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3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97003"/>
            <a:ext cx="5689600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sz="2000" dirty="0"/>
              <a:t>Processes all nodes above shallowest solution</a:t>
            </a:r>
          </a:p>
          <a:p>
            <a:pPr lvl="1"/>
            <a:r>
              <a:rPr lang="en-US" sz="2000" dirty="0"/>
              <a:t>Let depth of shallowest solution be s</a:t>
            </a:r>
          </a:p>
          <a:p>
            <a:pPr lvl="1"/>
            <a:r>
              <a:rPr lang="en-US" sz="2000" dirty="0"/>
              <a:t>Search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fringe take?</a:t>
            </a:r>
          </a:p>
          <a:p>
            <a:pPr lvl="1"/>
            <a:r>
              <a:rPr lang="en-US" sz="2000" dirty="0"/>
              <a:t>Has roughly the last tier, so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Only if costs are all 1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4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0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4" y="2357438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1" y="2208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6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4" y="1960562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8" y="1812926"/>
            <a:ext cx="111918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166935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578097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2" y="4203699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m</a:t>
            </a:r>
            <a:r>
              <a:rPr lang="en-US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4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6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6915149" y="1752602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5905503" y="2392362"/>
            <a:ext cx="126523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179762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02818" grpId="0" animBg="1"/>
      <p:bldP spid="35" grpId="0" animBg="1"/>
      <p:bldP spid="35" grpId="1" animBg="1"/>
      <p:bldP spid="37" grpId="0" animBg="1"/>
      <p:bldP spid="37" grpId="1" animBg="1"/>
      <p:bldP spid="24631" grpId="0" animBg="1"/>
      <p:bldP spid="24632" grpId="0"/>
      <p:bldP spid="246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Quiz: DFS </a:t>
            </a:r>
            <a:r>
              <a:rPr lang="en-US" dirty="0" err="1"/>
              <a:t>vs</a:t>
            </a:r>
            <a:r>
              <a:rPr lang="en-US" dirty="0"/>
              <a:t> BFS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979" y="1619074"/>
            <a:ext cx="4723641" cy="354365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2779" y="1619535"/>
            <a:ext cx="4723641" cy="3542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672395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Quiz: DFS </a:t>
            </a:r>
            <a:r>
              <a:rPr lang="en-US" dirty="0" err="1"/>
              <a:t>vs</a:t>
            </a:r>
            <a:r>
              <a:rPr lang="en-US" dirty="0"/>
              <a:t> BFS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1397003"/>
            <a:ext cx="8813800" cy="4729164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When will BFS outperform DFS?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When will DFS outperform BFS?</a:t>
            </a:r>
          </a:p>
        </p:txBody>
      </p:sp>
      <p:sp>
        <p:nvSpPr>
          <p:cNvPr id="25604" name="TextBox 26"/>
          <p:cNvSpPr txBox="1">
            <a:spLocks noChangeArrowheads="1"/>
          </p:cNvSpPr>
          <p:nvPr/>
        </p:nvSpPr>
        <p:spPr bwMode="auto">
          <a:xfrm>
            <a:off x="8458200" y="6488672"/>
            <a:ext cx="3733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[Demo: </a:t>
            </a:r>
            <a:r>
              <a:rPr lang="en-US" dirty="0" err="1">
                <a:solidFill>
                  <a:srgbClr val="C00000"/>
                </a:solidFill>
              </a:rPr>
              <a:t>dfs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bfs</a:t>
            </a:r>
            <a:r>
              <a:rPr lang="en-US" dirty="0">
                <a:solidFill>
                  <a:srgbClr val="C00000"/>
                </a:solidFill>
              </a:rPr>
              <a:t> maze water (L2D6)]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1)</a:t>
            </a:r>
          </a:p>
        </p:txBody>
      </p:sp>
      <p:pic>
        <p:nvPicPr>
          <p:cNvPr id="3" name="MazeWater-B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4894" y="1130247"/>
            <a:ext cx="7542213" cy="55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0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2)</a:t>
            </a:r>
          </a:p>
        </p:txBody>
      </p:sp>
      <p:pic>
        <p:nvPicPr>
          <p:cNvPr id="4" name="MazeWater-D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4049" y="1128999"/>
            <a:ext cx="7543902" cy="55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Reflex Agents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363539" y="1657353"/>
            <a:ext cx="58848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Reflex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Choose action based on current percept (and maybe memory)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May have memory or a model of the world’s current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Do not consider the future consequences of their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Consider how the world IS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Can a reflex agent be rational?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926266" y="1804993"/>
          <a:ext cx="4579937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Photo Editor Photo" r:id="rId4" imgW="4580017" imgH="1607619" progId="MSPhotoEd.3">
                  <p:embed/>
                </p:oleObj>
              </mc:Choice>
              <mc:Fallback>
                <p:oleObj name="Photo Editor Photo" r:id="rId4" imgW="4580017" imgH="160761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6" y="1804993"/>
                        <a:ext cx="4579937" cy="160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6899273" y="4106865"/>
          <a:ext cx="4579939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Photo Editor Photo" r:id="rId6" imgW="4580017" imgH="1653333" progId="MSPhotoEd.3">
                  <p:embed/>
                </p:oleObj>
              </mc:Choice>
              <mc:Fallback>
                <p:oleObj name="Photo Editor Photo" r:id="rId6" imgW="4580017" imgH="1653333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3" y="4106865"/>
                        <a:ext cx="4579939" cy="165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991600" y="6183872"/>
            <a:ext cx="305911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(L2D1)]</a:t>
            </a:r>
          </a:p>
        </p:txBody>
      </p:sp>
      <p:pic>
        <p:nvPicPr>
          <p:cNvPr id="8" name="Picture 4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582" y="1677717"/>
            <a:ext cx="5270922" cy="4128793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991600" y="6488672"/>
            <a:ext cx="320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(L2D2)]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9250359" y="2112965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8866184" y="2112968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9070978" y="2119313"/>
            <a:ext cx="1323975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Iterative Deepening</a:t>
            </a:r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8274051" y="2093912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9628187" y="2024063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9396411" y="244951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9872659" y="2439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9526589" y="2300291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9509123" y="22542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9910761" y="2052639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10120311" y="34893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9472614" y="2119315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06400" y="1397003"/>
            <a:ext cx="6908800" cy="4729164"/>
          </a:xfrm>
        </p:spPr>
        <p:txBody>
          <a:bodyPr/>
          <a:lstStyle/>
          <a:p>
            <a:r>
              <a:rPr lang="en-US" sz="2800" dirty="0"/>
              <a:t>Idea: get DFS’s space advantage with BFS’s time / shallow-solution advantages</a:t>
            </a:r>
          </a:p>
          <a:p>
            <a:pPr lvl="1"/>
            <a:r>
              <a:rPr lang="en-US" sz="2400" dirty="0"/>
              <a:t>Run a DFS with depth limit 1.  If no solution…</a:t>
            </a:r>
          </a:p>
          <a:p>
            <a:pPr lvl="1"/>
            <a:r>
              <a:rPr lang="en-US" sz="2400" dirty="0"/>
              <a:t>Run a DFS with depth limit 2.  If no solution…</a:t>
            </a:r>
          </a:p>
          <a:p>
            <a:pPr lvl="1"/>
            <a:r>
              <a:rPr lang="en-US" sz="2400" dirty="0"/>
              <a:t>Run a DFS with depth limit 3.  …..</a:t>
            </a:r>
          </a:p>
          <a:p>
            <a:pPr lvl="1"/>
            <a:endParaRPr lang="en-US" sz="2400" dirty="0"/>
          </a:p>
          <a:p>
            <a:r>
              <a:rPr lang="en-US" sz="2800" dirty="0"/>
              <a:t>Isn’t that wastefully redundant?</a:t>
            </a:r>
          </a:p>
          <a:p>
            <a:pPr lvl="1"/>
            <a:r>
              <a:rPr lang="en-US" sz="2400" dirty="0"/>
              <a:t>Generally most work happens in the lowest level searched, so not so bad!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nimBg="1"/>
      <p:bldP spid="821251" grpId="0" animBg="1"/>
      <p:bldP spid="821252" grpId="0" animBg="1"/>
      <p:bldP spid="8213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Cost-Sensitive Search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486401"/>
            <a:ext cx="12192000" cy="1227139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/>
              <a:t>BFS finds the shortest path in terms of number of actions.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/>
              <a:t>It does not find the least-cost path.  We will now cover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/>
              <a:t>a similar algorithm which does find the least-cost path.  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2597149" y="1371603"/>
            <a:ext cx="6699251" cy="3840163"/>
            <a:chOff x="768" y="720"/>
            <a:chExt cx="4176" cy="2304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208" y="2640"/>
              <a:ext cx="28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632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Cost Search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520" y="548640"/>
            <a:ext cx="7802880" cy="585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1580" y="3408366"/>
            <a:ext cx="6716713" cy="3349625"/>
            <a:chOff x="657" y="2180"/>
            <a:chExt cx="4231" cy="2110"/>
          </a:xfrm>
        </p:grpSpPr>
        <p:sp>
          <p:nvSpPr>
            <p:cNvPr id="28823" name="Freeform 3"/>
            <p:cNvSpPr>
              <a:spLocks/>
            </p:cNvSpPr>
            <p:nvPr/>
          </p:nvSpPr>
          <p:spPr bwMode="auto">
            <a:xfrm>
              <a:off x="2261" y="2180"/>
              <a:ext cx="1938" cy="221"/>
            </a:xfrm>
            <a:custGeom>
              <a:avLst/>
              <a:gdLst>
                <a:gd name="T0" fmla="*/ 1938 w 1938"/>
                <a:gd name="T1" fmla="*/ 0 h 221"/>
                <a:gd name="T2" fmla="*/ 1066 w 1938"/>
                <a:gd name="T3" fmla="*/ 210 h 221"/>
                <a:gd name="T4" fmla="*/ 662 w 1938"/>
                <a:gd name="T5" fmla="*/ 221 h 221"/>
                <a:gd name="T6" fmla="*/ 0 w 1938"/>
                <a:gd name="T7" fmla="*/ 32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8"/>
                <a:gd name="T13" fmla="*/ 0 h 221"/>
                <a:gd name="T14" fmla="*/ 1938 w 1938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8" h="221">
                  <a:moveTo>
                    <a:pt x="1938" y="0"/>
                  </a:moveTo>
                  <a:lnTo>
                    <a:pt x="1066" y="210"/>
                  </a:lnTo>
                  <a:lnTo>
                    <a:pt x="662" y="221"/>
                  </a:lnTo>
                  <a:lnTo>
                    <a:pt x="0" y="32"/>
                  </a:lnTo>
                </a:path>
              </a:pathLst>
            </a:custGeom>
            <a:solidFill>
              <a:srgbClr val="FF33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4"/>
            <p:cNvSpPr>
              <a:spLocks/>
            </p:cNvSpPr>
            <p:nvPr/>
          </p:nvSpPr>
          <p:spPr bwMode="auto">
            <a:xfrm>
              <a:off x="657" y="2180"/>
              <a:ext cx="4231" cy="1271"/>
            </a:xfrm>
            <a:custGeom>
              <a:avLst/>
              <a:gdLst>
                <a:gd name="T0" fmla="*/ 4231 w 4231"/>
                <a:gd name="T1" fmla="*/ 32 h 1271"/>
                <a:gd name="T2" fmla="*/ 4150 w 4231"/>
                <a:gd name="T3" fmla="*/ 479 h 1271"/>
                <a:gd name="T4" fmla="*/ 3510 w 4231"/>
                <a:gd name="T5" fmla="*/ 544 h 1271"/>
                <a:gd name="T6" fmla="*/ 2853 w 4231"/>
                <a:gd name="T7" fmla="*/ 232 h 1271"/>
                <a:gd name="T8" fmla="*/ 2212 w 4231"/>
                <a:gd name="T9" fmla="*/ 285 h 1271"/>
                <a:gd name="T10" fmla="*/ 1846 w 4231"/>
                <a:gd name="T11" fmla="*/ 818 h 1271"/>
                <a:gd name="T12" fmla="*/ 1405 w 4231"/>
                <a:gd name="T13" fmla="*/ 824 h 1271"/>
                <a:gd name="T14" fmla="*/ 1259 w 4231"/>
                <a:gd name="T15" fmla="*/ 608 h 1271"/>
                <a:gd name="T16" fmla="*/ 942 w 4231"/>
                <a:gd name="T17" fmla="*/ 598 h 1271"/>
                <a:gd name="T18" fmla="*/ 845 w 4231"/>
                <a:gd name="T19" fmla="*/ 1179 h 1271"/>
                <a:gd name="T20" fmla="*/ 350 w 4231"/>
                <a:gd name="T21" fmla="*/ 1271 h 1271"/>
                <a:gd name="T22" fmla="*/ 0 w 4231"/>
                <a:gd name="T23" fmla="*/ 189 h 1271"/>
                <a:gd name="T24" fmla="*/ 1604 w 4231"/>
                <a:gd name="T25" fmla="*/ 27 h 1271"/>
                <a:gd name="T26" fmla="*/ 2234 w 4231"/>
                <a:gd name="T27" fmla="*/ 210 h 1271"/>
                <a:gd name="T28" fmla="*/ 2654 w 4231"/>
                <a:gd name="T29" fmla="*/ 216 h 1271"/>
                <a:gd name="T30" fmla="*/ 3526 w 4231"/>
                <a:gd name="T31" fmla="*/ 0 h 1271"/>
                <a:gd name="T32" fmla="*/ 4226 w 4231"/>
                <a:gd name="T33" fmla="*/ 27 h 1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1"/>
                <a:gd name="T52" fmla="*/ 0 h 1271"/>
                <a:gd name="T53" fmla="*/ 4231 w 4231"/>
                <a:gd name="T54" fmla="*/ 1271 h 1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1" h="1271">
                  <a:moveTo>
                    <a:pt x="4231" y="32"/>
                  </a:moveTo>
                  <a:lnTo>
                    <a:pt x="4150" y="479"/>
                  </a:lnTo>
                  <a:lnTo>
                    <a:pt x="3510" y="544"/>
                  </a:lnTo>
                  <a:lnTo>
                    <a:pt x="2853" y="232"/>
                  </a:lnTo>
                  <a:lnTo>
                    <a:pt x="2212" y="285"/>
                  </a:lnTo>
                  <a:lnTo>
                    <a:pt x="1846" y="818"/>
                  </a:lnTo>
                  <a:lnTo>
                    <a:pt x="1405" y="824"/>
                  </a:lnTo>
                  <a:lnTo>
                    <a:pt x="1259" y="608"/>
                  </a:lnTo>
                  <a:lnTo>
                    <a:pt x="942" y="598"/>
                  </a:lnTo>
                  <a:lnTo>
                    <a:pt x="845" y="1179"/>
                  </a:lnTo>
                  <a:lnTo>
                    <a:pt x="350" y="1271"/>
                  </a:lnTo>
                  <a:lnTo>
                    <a:pt x="0" y="189"/>
                  </a:lnTo>
                  <a:lnTo>
                    <a:pt x="1604" y="27"/>
                  </a:lnTo>
                  <a:lnTo>
                    <a:pt x="2234" y="210"/>
                  </a:lnTo>
                  <a:lnTo>
                    <a:pt x="2654" y="216"/>
                  </a:lnTo>
                  <a:lnTo>
                    <a:pt x="3526" y="0"/>
                  </a:lnTo>
                  <a:lnTo>
                    <a:pt x="4226" y="2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5"/>
            <p:cNvSpPr>
              <a:spLocks/>
            </p:cNvSpPr>
            <p:nvPr/>
          </p:nvSpPr>
          <p:spPr bwMode="auto">
            <a:xfrm>
              <a:off x="1007" y="2396"/>
              <a:ext cx="3789" cy="1313"/>
            </a:xfrm>
            <a:custGeom>
              <a:avLst/>
              <a:gdLst>
                <a:gd name="T0" fmla="*/ 3789 w 3789"/>
                <a:gd name="T1" fmla="*/ 269 h 1313"/>
                <a:gd name="T2" fmla="*/ 3784 w 3789"/>
                <a:gd name="T3" fmla="*/ 323 h 1313"/>
                <a:gd name="T4" fmla="*/ 3160 w 3789"/>
                <a:gd name="T5" fmla="*/ 387 h 1313"/>
                <a:gd name="T6" fmla="*/ 2072 w 3789"/>
                <a:gd name="T7" fmla="*/ 312 h 1313"/>
                <a:gd name="T8" fmla="*/ 1733 w 3789"/>
                <a:gd name="T9" fmla="*/ 635 h 1313"/>
                <a:gd name="T10" fmla="*/ 1668 w 3789"/>
                <a:gd name="T11" fmla="*/ 1302 h 1313"/>
                <a:gd name="T12" fmla="*/ 1270 w 3789"/>
                <a:gd name="T13" fmla="*/ 1313 h 1313"/>
                <a:gd name="T14" fmla="*/ 1152 w 3789"/>
                <a:gd name="T15" fmla="*/ 683 h 1313"/>
                <a:gd name="T16" fmla="*/ 920 w 3789"/>
                <a:gd name="T17" fmla="*/ 602 h 1313"/>
                <a:gd name="T18" fmla="*/ 818 w 3789"/>
                <a:gd name="T19" fmla="*/ 403 h 1313"/>
                <a:gd name="T20" fmla="*/ 608 w 3789"/>
                <a:gd name="T21" fmla="*/ 398 h 1313"/>
                <a:gd name="T22" fmla="*/ 516 w 3789"/>
                <a:gd name="T23" fmla="*/ 1012 h 1313"/>
                <a:gd name="T24" fmla="*/ 0 w 3789"/>
                <a:gd name="T25" fmla="*/ 1125 h 1313"/>
                <a:gd name="T26" fmla="*/ 0 w 3789"/>
                <a:gd name="T27" fmla="*/ 1049 h 1313"/>
                <a:gd name="T28" fmla="*/ 490 w 3789"/>
                <a:gd name="T29" fmla="*/ 958 h 1313"/>
                <a:gd name="T30" fmla="*/ 592 w 3789"/>
                <a:gd name="T31" fmla="*/ 376 h 1313"/>
                <a:gd name="T32" fmla="*/ 920 w 3789"/>
                <a:gd name="T33" fmla="*/ 387 h 1313"/>
                <a:gd name="T34" fmla="*/ 1049 w 3789"/>
                <a:gd name="T35" fmla="*/ 608 h 1313"/>
                <a:gd name="T36" fmla="*/ 1496 w 3789"/>
                <a:gd name="T37" fmla="*/ 597 h 1313"/>
                <a:gd name="T38" fmla="*/ 1857 w 3789"/>
                <a:gd name="T39" fmla="*/ 69 h 1313"/>
                <a:gd name="T40" fmla="*/ 2497 w 3789"/>
                <a:gd name="T41" fmla="*/ 0 h 1313"/>
                <a:gd name="T42" fmla="*/ 3170 w 3789"/>
                <a:gd name="T43" fmla="*/ 328 h 1313"/>
                <a:gd name="T44" fmla="*/ 3789 w 3789"/>
                <a:gd name="T45" fmla="*/ 269 h 13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89"/>
                <a:gd name="T70" fmla="*/ 0 h 1313"/>
                <a:gd name="T71" fmla="*/ 3789 w 3789"/>
                <a:gd name="T72" fmla="*/ 1313 h 13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89" h="1313">
                  <a:moveTo>
                    <a:pt x="3789" y="269"/>
                  </a:moveTo>
                  <a:lnTo>
                    <a:pt x="3784" y="323"/>
                  </a:lnTo>
                  <a:lnTo>
                    <a:pt x="3160" y="387"/>
                  </a:lnTo>
                  <a:lnTo>
                    <a:pt x="2072" y="312"/>
                  </a:lnTo>
                  <a:lnTo>
                    <a:pt x="1733" y="635"/>
                  </a:lnTo>
                  <a:lnTo>
                    <a:pt x="1668" y="1302"/>
                  </a:lnTo>
                  <a:lnTo>
                    <a:pt x="1270" y="1313"/>
                  </a:lnTo>
                  <a:lnTo>
                    <a:pt x="1152" y="683"/>
                  </a:lnTo>
                  <a:lnTo>
                    <a:pt x="920" y="602"/>
                  </a:lnTo>
                  <a:lnTo>
                    <a:pt x="818" y="403"/>
                  </a:lnTo>
                  <a:lnTo>
                    <a:pt x="608" y="398"/>
                  </a:lnTo>
                  <a:lnTo>
                    <a:pt x="516" y="1012"/>
                  </a:lnTo>
                  <a:lnTo>
                    <a:pt x="0" y="1125"/>
                  </a:lnTo>
                  <a:lnTo>
                    <a:pt x="0" y="1049"/>
                  </a:lnTo>
                  <a:lnTo>
                    <a:pt x="490" y="958"/>
                  </a:lnTo>
                  <a:lnTo>
                    <a:pt x="592" y="376"/>
                  </a:lnTo>
                  <a:lnTo>
                    <a:pt x="920" y="387"/>
                  </a:lnTo>
                  <a:lnTo>
                    <a:pt x="1049" y="608"/>
                  </a:lnTo>
                  <a:lnTo>
                    <a:pt x="1496" y="597"/>
                  </a:lnTo>
                  <a:lnTo>
                    <a:pt x="1857" y="69"/>
                  </a:lnTo>
                  <a:lnTo>
                    <a:pt x="2497" y="0"/>
                  </a:lnTo>
                  <a:lnTo>
                    <a:pt x="3170" y="328"/>
                  </a:lnTo>
                  <a:lnTo>
                    <a:pt x="3789" y="269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6"/>
            <p:cNvSpPr>
              <a:spLocks/>
            </p:cNvSpPr>
            <p:nvPr/>
          </p:nvSpPr>
          <p:spPr bwMode="auto">
            <a:xfrm>
              <a:off x="996" y="2697"/>
              <a:ext cx="3784" cy="1330"/>
            </a:xfrm>
            <a:custGeom>
              <a:avLst/>
              <a:gdLst>
                <a:gd name="T0" fmla="*/ 3784 w 3784"/>
                <a:gd name="T1" fmla="*/ 27 h 1330"/>
                <a:gd name="T2" fmla="*/ 3768 w 3784"/>
                <a:gd name="T3" fmla="*/ 75 h 1330"/>
                <a:gd name="T4" fmla="*/ 3208 w 3784"/>
                <a:gd name="T5" fmla="*/ 113 h 1330"/>
                <a:gd name="T6" fmla="*/ 2094 w 3784"/>
                <a:gd name="T7" fmla="*/ 43 h 1330"/>
                <a:gd name="T8" fmla="*/ 1787 w 3784"/>
                <a:gd name="T9" fmla="*/ 350 h 1330"/>
                <a:gd name="T10" fmla="*/ 1723 w 3784"/>
                <a:gd name="T11" fmla="*/ 1287 h 1330"/>
                <a:gd name="T12" fmla="*/ 1400 w 3784"/>
                <a:gd name="T13" fmla="*/ 1330 h 1330"/>
                <a:gd name="T14" fmla="*/ 1378 w 3784"/>
                <a:gd name="T15" fmla="*/ 1055 h 1330"/>
                <a:gd name="T16" fmla="*/ 1216 w 3784"/>
                <a:gd name="T17" fmla="*/ 1039 h 1330"/>
                <a:gd name="T18" fmla="*/ 1120 w 3784"/>
                <a:gd name="T19" fmla="*/ 393 h 1330"/>
                <a:gd name="T20" fmla="*/ 899 w 3784"/>
                <a:gd name="T21" fmla="*/ 323 h 1330"/>
                <a:gd name="T22" fmla="*/ 791 w 3784"/>
                <a:gd name="T23" fmla="*/ 102 h 1330"/>
                <a:gd name="T24" fmla="*/ 630 w 3784"/>
                <a:gd name="T25" fmla="*/ 118 h 1330"/>
                <a:gd name="T26" fmla="*/ 549 w 3784"/>
                <a:gd name="T27" fmla="*/ 770 h 1330"/>
                <a:gd name="T28" fmla="*/ 21 w 3784"/>
                <a:gd name="T29" fmla="*/ 883 h 1330"/>
                <a:gd name="T30" fmla="*/ 0 w 3784"/>
                <a:gd name="T31" fmla="*/ 813 h 1330"/>
                <a:gd name="T32" fmla="*/ 517 w 3784"/>
                <a:gd name="T33" fmla="*/ 711 h 1330"/>
                <a:gd name="T34" fmla="*/ 619 w 3784"/>
                <a:gd name="T35" fmla="*/ 75 h 1330"/>
                <a:gd name="T36" fmla="*/ 840 w 3784"/>
                <a:gd name="T37" fmla="*/ 102 h 1330"/>
                <a:gd name="T38" fmla="*/ 931 w 3784"/>
                <a:gd name="T39" fmla="*/ 307 h 1330"/>
                <a:gd name="T40" fmla="*/ 1157 w 3784"/>
                <a:gd name="T41" fmla="*/ 377 h 1330"/>
                <a:gd name="T42" fmla="*/ 1276 w 3784"/>
                <a:gd name="T43" fmla="*/ 1001 h 1330"/>
                <a:gd name="T44" fmla="*/ 1674 w 3784"/>
                <a:gd name="T45" fmla="*/ 996 h 1330"/>
                <a:gd name="T46" fmla="*/ 1749 w 3784"/>
                <a:gd name="T47" fmla="*/ 328 h 1330"/>
                <a:gd name="T48" fmla="*/ 2089 w 3784"/>
                <a:gd name="T49" fmla="*/ 0 h 1330"/>
                <a:gd name="T50" fmla="*/ 3181 w 3784"/>
                <a:gd name="T51" fmla="*/ 81 h 1330"/>
                <a:gd name="T52" fmla="*/ 3784 w 3784"/>
                <a:gd name="T53" fmla="*/ 27 h 13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4"/>
                <a:gd name="T82" fmla="*/ 0 h 1330"/>
                <a:gd name="T83" fmla="*/ 3784 w 3784"/>
                <a:gd name="T84" fmla="*/ 1330 h 13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4" h="1330">
                  <a:moveTo>
                    <a:pt x="3784" y="27"/>
                  </a:moveTo>
                  <a:lnTo>
                    <a:pt x="3768" y="75"/>
                  </a:lnTo>
                  <a:lnTo>
                    <a:pt x="3208" y="113"/>
                  </a:lnTo>
                  <a:lnTo>
                    <a:pt x="2094" y="43"/>
                  </a:lnTo>
                  <a:lnTo>
                    <a:pt x="1787" y="350"/>
                  </a:lnTo>
                  <a:lnTo>
                    <a:pt x="1723" y="1287"/>
                  </a:lnTo>
                  <a:lnTo>
                    <a:pt x="1400" y="1330"/>
                  </a:lnTo>
                  <a:lnTo>
                    <a:pt x="1378" y="1055"/>
                  </a:lnTo>
                  <a:lnTo>
                    <a:pt x="1216" y="1039"/>
                  </a:lnTo>
                  <a:lnTo>
                    <a:pt x="1120" y="393"/>
                  </a:lnTo>
                  <a:lnTo>
                    <a:pt x="899" y="323"/>
                  </a:lnTo>
                  <a:lnTo>
                    <a:pt x="791" y="102"/>
                  </a:lnTo>
                  <a:lnTo>
                    <a:pt x="630" y="118"/>
                  </a:lnTo>
                  <a:lnTo>
                    <a:pt x="549" y="770"/>
                  </a:lnTo>
                  <a:lnTo>
                    <a:pt x="21" y="883"/>
                  </a:lnTo>
                  <a:lnTo>
                    <a:pt x="0" y="813"/>
                  </a:lnTo>
                  <a:lnTo>
                    <a:pt x="517" y="711"/>
                  </a:lnTo>
                  <a:lnTo>
                    <a:pt x="619" y="75"/>
                  </a:lnTo>
                  <a:lnTo>
                    <a:pt x="840" y="102"/>
                  </a:lnTo>
                  <a:lnTo>
                    <a:pt x="931" y="307"/>
                  </a:lnTo>
                  <a:lnTo>
                    <a:pt x="1157" y="377"/>
                  </a:lnTo>
                  <a:lnTo>
                    <a:pt x="1276" y="1001"/>
                  </a:lnTo>
                  <a:lnTo>
                    <a:pt x="1674" y="996"/>
                  </a:lnTo>
                  <a:lnTo>
                    <a:pt x="1749" y="328"/>
                  </a:lnTo>
                  <a:lnTo>
                    <a:pt x="2089" y="0"/>
                  </a:lnTo>
                  <a:lnTo>
                    <a:pt x="3181" y="81"/>
                  </a:lnTo>
                  <a:lnTo>
                    <a:pt x="3784" y="27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7"/>
            <p:cNvSpPr>
              <a:spLocks/>
            </p:cNvSpPr>
            <p:nvPr/>
          </p:nvSpPr>
          <p:spPr bwMode="auto">
            <a:xfrm>
              <a:off x="1012" y="2735"/>
              <a:ext cx="3736" cy="1555"/>
            </a:xfrm>
            <a:custGeom>
              <a:avLst/>
              <a:gdLst>
                <a:gd name="T0" fmla="*/ 3736 w 3736"/>
                <a:gd name="T1" fmla="*/ 43 h 1555"/>
                <a:gd name="T2" fmla="*/ 3709 w 3736"/>
                <a:gd name="T3" fmla="*/ 350 h 1555"/>
                <a:gd name="T4" fmla="*/ 2460 w 3736"/>
                <a:gd name="T5" fmla="*/ 1410 h 1555"/>
                <a:gd name="T6" fmla="*/ 942 w 3736"/>
                <a:gd name="T7" fmla="*/ 1555 h 1555"/>
                <a:gd name="T8" fmla="*/ 70 w 3736"/>
                <a:gd name="T9" fmla="*/ 1405 h 1555"/>
                <a:gd name="T10" fmla="*/ 0 w 3736"/>
                <a:gd name="T11" fmla="*/ 845 h 1555"/>
                <a:gd name="T12" fmla="*/ 538 w 3736"/>
                <a:gd name="T13" fmla="*/ 732 h 1555"/>
                <a:gd name="T14" fmla="*/ 619 w 3736"/>
                <a:gd name="T15" fmla="*/ 59 h 1555"/>
                <a:gd name="T16" fmla="*/ 791 w 3736"/>
                <a:gd name="T17" fmla="*/ 70 h 1555"/>
                <a:gd name="T18" fmla="*/ 872 w 3736"/>
                <a:gd name="T19" fmla="*/ 290 h 1555"/>
                <a:gd name="T20" fmla="*/ 1109 w 3736"/>
                <a:gd name="T21" fmla="*/ 360 h 1555"/>
                <a:gd name="T22" fmla="*/ 1195 w 3736"/>
                <a:gd name="T23" fmla="*/ 990 h 1555"/>
                <a:gd name="T24" fmla="*/ 1362 w 3736"/>
                <a:gd name="T25" fmla="*/ 1017 h 1555"/>
                <a:gd name="T26" fmla="*/ 1389 w 3736"/>
                <a:gd name="T27" fmla="*/ 1275 h 1555"/>
                <a:gd name="T28" fmla="*/ 1696 w 3736"/>
                <a:gd name="T29" fmla="*/ 1259 h 1555"/>
                <a:gd name="T30" fmla="*/ 1776 w 3736"/>
                <a:gd name="T31" fmla="*/ 306 h 1555"/>
                <a:gd name="T32" fmla="*/ 2089 w 3736"/>
                <a:gd name="T33" fmla="*/ 0 h 1555"/>
                <a:gd name="T34" fmla="*/ 3208 w 3736"/>
                <a:gd name="T35" fmla="*/ 75 h 1555"/>
                <a:gd name="T36" fmla="*/ 3736 w 3736"/>
                <a:gd name="T37" fmla="*/ 43 h 15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36"/>
                <a:gd name="T58" fmla="*/ 0 h 1555"/>
                <a:gd name="T59" fmla="*/ 3736 w 3736"/>
                <a:gd name="T60" fmla="*/ 1555 h 15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36" h="1555">
                  <a:moveTo>
                    <a:pt x="3736" y="43"/>
                  </a:moveTo>
                  <a:lnTo>
                    <a:pt x="3709" y="350"/>
                  </a:lnTo>
                  <a:lnTo>
                    <a:pt x="2460" y="1410"/>
                  </a:lnTo>
                  <a:lnTo>
                    <a:pt x="942" y="1555"/>
                  </a:lnTo>
                  <a:lnTo>
                    <a:pt x="70" y="1405"/>
                  </a:lnTo>
                  <a:lnTo>
                    <a:pt x="0" y="845"/>
                  </a:lnTo>
                  <a:lnTo>
                    <a:pt x="538" y="732"/>
                  </a:lnTo>
                  <a:lnTo>
                    <a:pt x="619" y="59"/>
                  </a:lnTo>
                  <a:lnTo>
                    <a:pt x="791" y="70"/>
                  </a:lnTo>
                  <a:lnTo>
                    <a:pt x="872" y="290"/>
                  </a:lnTo>
                  <a:lnTo>
                    <a:pt x="1109" y="360"/>
                  </a:lnTo>
                  <a:lnTo>
                    <a:pt x="1195" y="990"/>
                  </a:lnTo>
                  <a:lnTo>
                    <a:pt x="1362" y="1017"/>
                  </a:lnTo>
                  <a:lnTo>
                    <a:pt x="1389" y="1275"/>
                  </a:lnTo>
                  <a:lnTo>
                    <a:pt x="1696" y="1259"/>
                  </a:lnTo>
                  <a:lnTo>
                    <a:pt x="1776" y="306"/>
                  </a:lnTo>
                  <a:lnTo>
                    <a:pt x="2089" y="0"/>
                  </a:lnTo>
                  <a:lnTo>
                    <a:pt x="3208" y="75"/>
                  </a:lnTo>
                  <a:lnTo>
                    <a:pt x="3736" y="4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</a:t>
            </a:r>
          </a:p>
        </p:txBody>
      </p: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3227388" y="3381373"/>
            <a:ext cx="5486400" cy="3355591"/>
            <a:chOff x="48" y="2332"/>
            <a:chExt cx="3456" cy="2406"/>
          </a:xfrm>
        </p:grpSpPr>
        <p:sp>
          <p:nvSpPr>
            <p:cNvPr id="28766" name="Text Box 10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8767" name="Text Box 11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68" name="Text Box 12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8769" name="Text Box 13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8770" name="Text Box 14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8771" name="Text Box 15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72" name="Text Box 16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8773" name="AutoShape 17"/>
            <p:cNvCxnSpPr>
              <a:cxnSpLocks noChangeShapeType="1"/>
              <a:stCxn id="28769" idx="2"/>
              <a:endCxn id="28768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4" name="AutoShape 18"/>
            <p:cNvCxnSpPr>
              <a:cxnSpLocks noChangeShapeType="1"/>
              <a:stCxn id="28769" idx="2"/>
              <a:endCxn id="28772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5" name="AutoShape 19"/>
            <p:cNvCxnSpPr>
              <a:cxnSpLocks noChangeShapeType="1"/>
              <a:stCxn id="28768" idx="2"/>
              <a:endCxn id="28767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6" name="AutoShape 20"/>
            <p:cNvCxnSpPr>
              <a:cxnSpLocks noChangeShapeType="1"/>
              <a:stCxn id="28772" idx="2"/>
              <a:endCxn id="28771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77" name="Group 21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8804" name="Text Box 22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805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806" name="Text Box 24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807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808" name="Text Box 26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809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0" name="Text Box 28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1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812" name="Text Box 30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813" name="Text Box 31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814" name="AutoShape 32"/>
              <p:cNvCxnSpPr>
                <a:cxnSpLocks noChangeShapeType="1"/>
                <a:stCxn id="28804" idx="2"/>
                <a:endCxn id="28806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5" name="AutoShape 33"/>
              <p:cNvCxnSpPr>
                <a:cxnSpLocks noChangeShapeType="1"/>
                <a:stCxn id="28804" idx="2"/>
                <a:endCxn id="28808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6" name="AutoShape 34"/>
              <p:cNvCxnSpPr>
                <a:cxnSpLocks noChangeShapeType="1"/>
                <a:stCxn id="28806" idx="2"/>
                <a:endCxn id="28805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7" name="AutoShape 35"/>
              <p:cNvCxnSpPr>
                <a:cxnSpLocks noChangeShapeType="1"/>
                <a:stCxn id="28806" idx="2"/>
                <a:endCxn id="28809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8" name="AutoShape 36"/>
              <p:cNvCxnSpPr>
                <a:cxnSpLocks noChangeShapeType="1"/>
                <a:stCxn id="28808" idx="2"/>
                <a:endCxn id="28807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9" name="AutoShape 37"/>
              <p:cNvCxnSpPr>
                <a:cxnSpLocks noChangeShapeType="1"/>
                <a:stCxn id="28805" idx="2"/>
                <a:endCxn id="28810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0" name="AutoShape 38"/>
              <p:cNvCxnSpPr>
                <a:cxnSpLocks noChangeShapeType="1"/>
                <a:stCxn id="28807" idx="2"/>
                <a:endCxn id="28811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1" name="AutoShape 39"/>
              <p:cNvCxnSpPr>
                <a:cxnSpLocks noChangeShapeType="1"/>
                <a:stCxn id="28807" idx="2"/>
                <a:endCxn id="28812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2" name="AutoShape 40"/>
              <p:cNvCxnSpPr>
                <a:cxnSpLocks noChangeShapeType="1"/>
                <a:stCxn id="28811" idx="2"/>
                <a:endCxn id="28813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8778" name="Text Box 41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8779" name="AutoShape 42"/>
            <p:cNvCxnSpPr>
              <a:cxnSpLocks noChangeShapeType="1"/>
              <a:stCxn id="28770" idx="2"/>
              <a:endCxn id="28778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80" name="Group 43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8785" name="Text Box 44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786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787" name="Text Box 46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788" name="Text Box 47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789" name="Text Box 48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790" name="Text Box 49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1" name="Text Box 50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2" name="Text Box 51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793" name="Text Box 52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794" name="Text Box 53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795" name="AutoShape 54"/>
              <p:cNvCxnSpPr>
                <a:cxnSpLocks noChangeShapeType="1"/>
                <a:stCxn id="28785" idx="2"/>
                <a:endCxn id="28787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6" name="AutoShape 55"/>
              <p:cNvCxnSpPr>
                <a:cxnSpLocks noChangeShapeType="1"/>
                <a:stCxn id="28785" idx="2"/>
                <a:endCxn id="28789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7" name="AutoShape 56"/>
              <p:cNvCxnSpPr>
                <a:cxnSpLocks noChangeShapeType="1"/>
                <a:stCxn id="28787" idx="2"/>
                <a:endCxn id="28786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8" name="AutoShape 57"/>
              <p:cNvCxnSpPr>
                <a:cxnSpLocks noChangeShapeType="1"/>
                <a:stCxn id="28787" idx="2"/>
                <a:endCxn id="28790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9" name="AutoShape 58"/>
              <p:cNvCxnSpPr>
                <a:cxnSpLocks noChangeShapeType="1"/>
                <a:stCxn id="28789" idx="2"/>
                <a:endCxn id="28788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0" name="AutoShape 59"/>
              <p:cNvCxnSpPr>
                <a:cxnSpLocks noChangeShapeType="1"/>
                <a:stCxn id="28786" idx="2"/>
                <a:endCxn id="28791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1" name="AutoShape 60"/>
              <p:cNvCxnSpPr>
                <a:cxnSpLocks noChangeShapeType="1"/>
                <a:stCxn id="28788" idx="2"/>
                <a:endCxn id="28792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2" name="AutoShape 61"/>
              <p:cNvCxnSpPr>
                <a:cxnSpLocks noChangeShapeType="1"/>
                <a:stCxn id="28788" idx="2"/>
                <a:endCxn id="28793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3" name="AutoShape 62"/>
              <p:cNvCxnSpPr>
                <a:cxnSpLocks noChangeShapeType="1"/>
                <a:stCxn id="28792" idx="2"/>
                <a:endCxn id="28794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8781" name="AutoShape 63"/>
            <p:cNvCxnSpPr>
              <a:cxnSpLocks noChangeShapeType="1"/>
              <a:stCxn id="28769" idx="2"/>
              <a:endCxn id="28785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2" name="AutoShape 64"/>
            <p:cNvCxnSpPr>
              <a:cxnSpLocks noChangeShapeType="1"/>
              <a:stCxn id="28766" idx="2"/>
              <a:endCxn id="28769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3" name="AutoShape 65"/>
            <p:cNvCxnSpPr>
              <a:cxnSpLocks noChangeShapeType="1"/>
              <a:stCxn id="28766" idx="2"/>
              <a:endCxn id="28804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4" name="AutoShape 66"/>
            <p:cNvCxnSpPr>
              <a:cxnSpLocks noChangeShapeType="1"/>
              <a:stCxn id="28766" idx="2"/>
              <a:endCxn id="28770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677" name="Line 67"/>
          <p:cNvSpPr>
            <a:spLocks noChangeShapeType="1"/>
          </p:cNvSpPr>
          <p:nvPr/>
        </p:nvSpPr>
        <p:spPr bwMode="auto">
          <a:xfrm>
            <a:off x="3" y="3276600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05956" name="Oval 68"/>
          <p:cNvSpPr>
            <a:spLocks noChangeArrowheads="1"/>
          </p:cNvSpPr>
          <p:nvPr/>
        </p:nvSpPr>
        <p:spPr bwMode="auto">
          <a:xfrm>
            <a:off x="6243639" y="342582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679" name="Oval 69"/>
          <p:cNvSpPr>
            <a:spLocks noChangeArrowheads="1"/>
          </p:cNvSpPr>
          <p:nvPr/>
        </p:nvSpPr>
        <p:spPr bwMode="auto">
          <a:xfrm>
            <a:off x="6245230" y="342741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58" name="Oval 70"/>
          <p:cNvSpPr>
            <a:spLocks noChangeArrowheads="1"/>
          </p:cNvSpPr>
          <p:nvPr/>
        </p:nvSpPr>
        <p:spPr bwMode="auto">
          <a:xfrm>
            <a:off x="3833815" y="392112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59" name="Oval 71"/>
          <p:cNvSpPr>
            <a:spLocks noChangeArrowheads="1"/>
          </p:cNvSpPr>
          <p:nvPr/>
        </p:nvSpPr>
        <p:spPr bwMode="auto">
          <a:xfrm>
            <a:off x="6627815" y="385445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60" name="Oval 72"/>
          <p:cNvSpPr>
            <a:spLocks noChangeArrowheads="1"/>
          </p:cNvSpPr>
          <p:nvPr/>
        </p:nvSpPr>
        <p:spPr bwMode="auto">
          <a:xfrm>
            <a:off x="8372480" y="387032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683" name="Text Box 73"/>
          <p:cNvSpPr txBox="1">
            <a:spLocks noChangeArrowheads="1"/>
          </p:cNvSpPr>
          <p:nvPr/>
        </p:nvSpPr>
        <p:spPr bwMode="auto">
          <a:xfrm>
            <a:off x="381002" y="1447800"/>
            <a:ext cx="2928937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Strategy: expand a cheapest node first:</a:t>
            </a:r>
          </a:p>
          <a:p>
            <a:pPr>
              <a:spcBef>
                <a:spcPct val="50000"/>
              </a:spcBef>
            </a:pPr>
            <a:r>
              <a:rPr lang="en-US" i="1" dirty="0"/>
              <a:t>Fringe is a priority queue (priority: cumulative cost)</a:t>
            </a:r>
          </a:p>
        </p:txBody>
      </p:sp>
      <p:grpSp>
        <p:nvGrpSpPr>
          <p:cNvPr id="28684" name="Group 74"/>
          <p:cNvGrpSpPr>
            <a:grpSpLocks/>
          </p:cNvGrpSpPr>
          <p:nvPr/>
        </p:nvGrpSpPr>
        <p:grpSpPr bwMode="auto">
          <a:xfrm>
            <a:off x="4572001" y="1270001"/>
            <a:ext cx="3205163" cy="1768475"/>
            <a:chOff x="816" y="1056"/>
            <a:chExt cx="4176" cy="2304"/>
          </a:xfrm>
        </p:grpSpPr>
        <p:grpSp>
          <p:nvGrpSpPr>
            <p:cNvPr id="28736" name="Group 7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28738" name="AutoShape 7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28739" name="AutoShape 7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28740" name="AutoShape 7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28741" name="AutoShape 7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28742" name="AutoShape 8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28743" name="AutoShape 8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28744" name="AutoShape 8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28745" name="AutoShape 8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28746" name="AutoShape 8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28747" name="AutoShape 8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28748" name="AutoShape 8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28749" name="AutoShape 8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28750" name="AutoShape 88"/>
              <p:cNvCxnSpPr>
                <a:cxnSpLocks noChangeShapeType="1"/>
                <a:stCxn id="28738" idx="5"/>
                <a:endCxn id="28742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1" name="AutoShape 89"/>
              <p:cNvCxnSpPr>
                <a:cxnSpLocks noChangeShapeType="1"/>
                <a:stCxn id="28742" idx="5"/>
                <a:endCxn id="28743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2" name="AutoShape 90"/>
              <p:cNvCxnSpPr>
                <a:cxnSpLocks noChangeShapeType="1"/>
                <a:stCxn id="28746" idx="3"/>
                <a:endCxn id="28743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3" name="AutoShape 91"/>
              <p:cNvCxnSpPr>
                <a:cxnSpLocks noChangeShapeType="1"/>
                <a:stCxn id="28746" idx="2"/>
                <a:endCxn id="28742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4" name="AutoShape 92"/>
              <p:cNvCxnSpPr>
                <a:cxnSpLocks noChangeShapeType="1"/>
                <a:stCxn id="28745" idx="4"/>
                <a:endCxn id="28746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5" name="AutoShape 93"/>
              <p:cNvCxnSpPr>
                <a:cxnSpLocks noChangeShapeType="1"/>
                <a:stCxn id="28745" idx="5"/>
                <a:endCxn id="28749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6" name="AutoShape 94"/>
              <p:cNvCxnSpPr>
                <a:cxnSpLocks noChangeShapeType="1"/>
                <a:stCxn id="28749" idx="0"/>
                <a:endCxn id="28748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7" name="AutoShape 95"/>
              <p:cNvCxnSpPr>
                <a:cxnSpLocks noChangeShapeType="1"/>
                <a:stCxn id="28748" idx="0"/>
                <a:endCxn id="28739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8" name="AutoShape 96"/>
              <p:cNvCxnSpPr>
                <a:cxnSpLocks noChangeShapeType="1"/>
                <a:stCxn id="28738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9" name="AutoShape 97"/>
              <p:cNvCxnSpPr>
                <a:cxnSpLocks noChangeShapeType="1"/>
                <a:stCxn id="28740" idx="1"/>
                <a:endCxn id="28741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0" name="AutoShape 98"/>
              <p:cNvCxnSpPr>
                <a:cxnSpLocks noChangeShapeType="1"/>
                <a:endCxn id="28747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1" name="AutoShape 99"/>
              <p:cNvCxnSpPr>
                <a:cxnSpLocks noChangeShapeType="1"/>
                <a:stCxn id="28744" idx="2"/>
                <a:endCxn id="28747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2" name="AutoShape 100"/>
              <p:cNvCxnSpPr>
                <a:cxnSpLocks noChangeShapeType="1"/>
                <a:stCxn id="28740" idx="7"/>
                <a:endCxn id="28744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3" name="AutoShape 101"/>
              <p:cNvCxnSpPr>
                <a:cxnSpLocks noChangeShapeType="1"/>
                <a:stCxn id="28740" idx="6"/>
                <a:endCxn id="28745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4" name="AutoShape 102"/>
              <p:cNvCxnSpPr>
                <a:cxnSpLocks noChangeShapeType="1"/>
                <a:stCxn id="28748" idx="1"/>
                <a:endCxn id="28744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5" name="AutoShape 103"/>
              <p:cNvCxnSpPr>
                <a:cxnSpLocks noChangeShapeType="1"/>
                <a:stCxn id="28738" idx="6"/>
                <a:endCxn id="28745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37" name="AutoShape 104"/>
            <p:cNvCxnSpPr>
              <a:cxnSpLocks noChangeShapeType="1"/>
              <a:stCxn id="28743" idx="6"/>
              <a:endCxn id="28749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805993" name="Text Box 105"/>
          <p:cNvSpPr txBox="1">
            <a:spLocks noChangeArrowheads="1"/>
          </p:cNvSpPr>
          <p:nvPr/>
        </p:nvSpPr>
        <p:spPr bwMode="auto">
          <a:xfrm>
            <a:off x="4267201" y="3868738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05994" name="Text Box 106"/>
          <p:cNvSpPr txBox="1">
            <a:spLocks noChangeArrowheads="1"/>
          </p:cNvSpPr>
          <p:nvPr/>
        </p:nvSpPr>
        <p:spPr bwMode="auto">
          <a:xfrm>
            <a:off x="7024689" y="379888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05995" name="Text Box 107"/>
          <p:cNvSpPr txBox="1">
            <a:spLocks noChangeArrowheads="1"/>
          </p:cNvSpPr>
          <p:nvPr/>
        </p:nvSpPr>
        <p:spPr bwMode="auto">
          <a:xfrm>
            <a:off x="8734429" y="37957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05996" name="Oval 108"/>
          <p:cNvSpPr>
            <a:spLocks noChangeArrowheads="1"/>
          </p:cNvSpPr>
          <p:nvPr/>
        </p:nvSpPr>
        <p:spPr bwMode="auto">
          <a:xfrm>
            <a:off x="8370888" y="3868735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97" name="Oval 109"/>
          <p:cNvSpPr>
            <a:spLocks noChangeArrowheads="1"/>
          </p:cNvSpPr>
          <p:nvPr/>
        </p:nvSpPr>
        <p:spPr bwMode="auto">
          <a:xfrm>
            <a:off x="8388356" y="4381502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98" name="Text Box 110"/>
          <p:cNvSpPr txBox="1">
            <a:spLocks noChangeArrowheads="1"/>
          </p:cNvSpPr>
          <p:nvPr/>
        </p:nvSpPr>
        <p:spPr bwMode="auto">
          <a:xfrm>
            <a:off x="8759829" y="43037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</a:t>
            </a:r>
          </a:p>
        </p:txBody>
      </p:sp>
      <p:sp>
        <p:nvSpPr>
          <p:cNvPr id="805999" name="Oval 111"/>
          <p:cNvSpPr>
            <a:spLocks noChangeArrowheads="1"/>
          </p:cNvSpPr>
          <p:nvPr/>
        </p:nvSpPr>
        <p:spPr bwMode="auto">
          <a:xfrm>
            <a:off x="3276606" y="43989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0" name="Oval 112"/>
          <p:cNvSpPr>
            <a:spLocks noChangeArrowheads="1"/>
          </p:cNvSpPr>
          <p:nvPr/>
        </p:nvSpPr>
        <p:spPr bwMode="auto">
          <a:xfrm>
            <a:off x="3960815" y="43973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1" name="Oval 113"/>
          <p:cNvSpPr>
            <a:spLocks noChangeArrowheads="1"/>
          </p:cNvSpPr>
          <p:nvPr/>
        </p:nvSpPr>
        <p:spPr bwMode="auto">
          <a:xfrm>
            <a:off x="4789488" y="438943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2" name="Text Box 114"/>
          <p:cNvSpPr txBox="1">
            <a:spLocks noChangeArrowheads="1"/>
          </p:cNvSpPr>
          <p:nvPr/>
        </p:nvSpPr>
        <p:spPr bwMode="auto">
          <a:xfrm>
            <a:off x="3565529" y="43545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06003" name="Text Box 115"/>
          <p:cNvSpPr txBox="1">
            <a:spLocks noChangeArrowheads="1"/>
          </p:cNvSpPr>
          <p:nvPr/>
        </p:nvSpPr>
        <p:spPr bwMode="auto">
          <a:xfrm>
            <a:off x="4154489" y="45069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04" name="Text Box 116"/>
          <p:cNvSpPr txBox="1">
            <a:spLocks noChangeArrowheads="1"/>
          </p:cNvSpPr>
          <p:nvPr/>
        </p:nvSpPr>
        <p:spPr bwMode="auto">
          <a:xfrm>
            <a:off x="5084765" y="432752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06005" name="Oval 117"/>
          <p:cNvSpPr>
            <a:spLocks noChangeArrowheads="1"/>
          </p:cNvSpPr>
          <p:nvPr/>
        </p:nvSpPr>
        <p:spPr bwMode="auto">
          <a:xfrm>
            <a:off x="3833815" y="392112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6" name="Oval 118"/>
          <p:cNvSpPr>
            <a:spLocks noChangeArrowheads="1"/>
          </p:cNvSpPr>
          <p:nvPr/>
        </p:nvSpPr>
        <p:spPr bwMode="auto">
          <a:xfrm>
            <a:off x="3276606" y="4398961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7" name="Oval 119"/>
          <p:cNvSpPr>
            <a:spLocks noChangeArrowheads="1"/>
          </p:cNvSpPr>
          <p:nvPr/>
        </p:nvSpPr>
        <p:spPr bwMode="auto">
          <a:xfrm>
            <a:off x="3257556" y="4945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8" name="Oval 120"/>
          <p:cNvSpPr>
            <a:spLocks noChangeArrowheads="1"/>
          </p:cNvSpPr>
          <p:nvPr/>
        </p:nvSpPr>
        <p:spPr bwMode="auto">
          <a:xfrm>
            <a:off x="3259139" y="4945061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9" name="Oval 121"/>
          <p:cNvSpPr>
            <a:spLocks noChangeArrowheads="1"/>
          </p:cNvSpPr>
          <p:nvPr/>
        </p:nvSpPr>
        <p:spPr bwMode="auto">
          <a:xfrm>
            <a:off x="4787906" y="4391026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0" name="Oval 122"/>
          <p:cNvSpPr>
            <a:spLocks noChangeArrowheads="1"/>
          </p:cNvSpPr>
          <p:nvPr/>
        </p:nvSpPr>
        <p:spPr bwMode="auto">
          <a:xfrm>
            <a:off x="4437063" y="49180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1" name="Oval 123"/>
          <p:cNvSpPr>
            <a:spLocks noChangeArrowheads="1"/>
          </p:cNvSpPr>
          <p:nvPr/>
        </p:nvSpPr>
        <p:spPr bwMode="auto">
          <a:xfrm>
            <a:off x="5113339" y="4926011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2" name="Text Box 124"/>
          <p:cNvSpPr txBox="1">
            <a:spLocks noChangeArrowheads="1"/>
          </p:cNvSpPr>
          <p:nvPr/>
        </p:nvSpPr>
        <p:spPr bwMode="auto">
          <a:xfrm>
            <a:off x="5387977" y="48625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06013" name="Text Box 125"/>
          <p:cNvSpPr txBox="1">
            <a:spLocks noChangeArrowheads="1"/>
          </p:cNvSpPr>
          <p:nvPr/>
        </p:nvSpPr>
        <p:spPr bwMode="auto">
          <a:xfrm>
            <a:off x="4686301" y="486886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</a:t>
            </a:r>
          </a:p>
        </p:txBody>
      </p:sp>
      <p:sp>
        <p:nvSpPr>
          <p:cNvPr id="806014" name="Oval 126"/>
          <p:cNvSpPr>
            <a:spLocks noChangeArrowheads="1"/>
          </p:cNvSpPr>
          <p:nvPr/>
        </p:nvSpPr>
        <p:spPr bwMode="auto">
          <a:xfrm>
            <a:off x="5114930" y="4927602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5" name="Oval 127"/>
          <p:cNvSpPr>
            <a:spLocks noChangeArrowheads="1"/>
          </p:cNvSpPr>
          <p:nvPr/>
        </p:nvSpPr>
        <p:spPr bwMode="auto">
          <a:xfrm>
            <a:off x="5111756" y="5453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6" name="Text Box 128"/>
          <p:cNvSpPr txBox="1">
            <a:spLocks noChangeArrowheads="1"/>
          </p:cNvSpPr>
          <p:nvPr/>
        </p:nvSpPr>
        <p:spPr bwMode="auto">
          <a:xfrm>
            <a:off x="5376865" y="53975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06017" name="Oval 129"/>
          <p:cNvSpPr>
            <a:spLocks noChangeArrowheads="1"/>
          </p:cNvSpPr>
          <p:nvPr/>
        </p:nvSpPr>
        <p:spPr bwMode="auto">
          <a:xfrm>
            <a:off x="5113339" y="5454653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8" name="Oval 130"/>
          <p:cNvSpPr>
            <a:spLocks noChangeArrowheads="1"/>
          </p:cNvSpPr>
          <p:nvPr/>
        </p:nvSpPr>
        <p:spPr bwMode="auto">
          <a:xfrm>
            <a:off x="5375280" y="5981702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9" name="Text Box 131"/>
          <p:cNvSpPr txBox="1">
            <a:spLocks noChangeArrowheads="1"/>
          </p:cNvSpPr>
          <p:nvPr/>
        </p:nvSpPr>
        <p:spPr bwMode="auto">
          <a:xfrm>
            <a:off x="5641977" y="592455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06020" name="Text Box 132"/>
          <p:cNvSpPr txBox="1">
            <a:spLocks noChangeArrowheads="1"/>
          </p:cNvSpPr>
          <p:nvPr/>
        </p:nvSpPr>
        <p:spPr bwMode="auto">
          <a:xfrm>
            <a:off x="4481513" y="592455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1" name="Oval 133"/>
          <p:cNvSpPr>
            <a:spLocks noChangeArrowheads="1"/>
          </p:cNvSpPr>
          <p:nvPr/>
        </p:nvSpPr>
        <p:spPr bwMode="auto">
          <a:xfrm>
            <a:off x="4860930" y="5962653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2" name="Oval 134"/>
          <p:cNvSpPr>
            <a:spLocks noChangeArrowheads="1"/>
          </p:cNvSpPr>
          <p:nvPr/>
        </p:nvSpPr>
        <p:spPr bwMode="auto">
          <a:xfrm>
            <a:off x="6623056" y="385603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3" name="Oval 135"/>
          <p:cNvSpPr>
            <a:spLocks noChangeArrowheads="1"/>
          </p:cNvSpPr>
          <p:nvPr/>
        </p:nvSpPr>
        <p:spPr bwMode="auto">
          <a:xfrm>
            <a:off x="6954839" y="43846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4" name="Oval 136"/>
          <p:cNvSpPr>
            <a:spLocks noChangeArrowheads="1"/>
          </p:cNvSpPr>
          <p:nvPr/>
        </p:nvSpPr>
        <p:spPr bwMode="auto">
          <a:xfrm>
            <a:off x="6253163" y="438308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5" name="Text Box 137"/>
          <p:cNvSpPr txBox="1">
            <a:spLocks noChangeArrowheads="1"/>
          </p:cNvSpPr>
          <p:nvPr/>
        </p:nvSpPr>
        <p:spPr bwMode="auto">
          <a:xfrm>
            <a:off x="6488113" y="432752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17</a:t>
            </a:r>
          </a:p>
        </p:txBody>
      </p:sp>
      <p:sp>
        <p:nvSpPr>
          <p:cNvPr id="806026" name="Text Box 138"/>
          <p:cNvSpPr txBox="1">
            <a:spLocks noChangeArrowheads="1"/>
          </p:cNvSpPr>
          <p:nvPr/>
        </p:nvSpPr>
        <p:spPr bwMode="auto">
          <a:xfrm>
            <a:off x="7204077" y="43164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7" name="Oval 139"/>
          <p:cNvSpPr>
            <a:spLocks noChangeArrowheads="1"/>
          </p:cNvSpPr>
          <p:nvPr/>
        </p:nvSpPr>
        <p:spPr bwMode="auto">
          <a:xfrm>
            <a:off x="5375280" y="598328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720" name="Text Box 140"/>
          <p:cNvSpPr txBox="1">
            <a:spLocks noChangeArrowheads="1"/>
          </p:cNvSpPr>
          <p:nvPr/>
        </p:nvSpPr>
        <p:spPr bwMode="auto">
          <a:xfrm>
            <a:off x="6550029" y="33528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</a:p>
        </p:txBody>
      </p:sp>
      <p:sp>
        <p:nvSpPr>
          <p:cNvPr id="806029" name="Text Box 141"/>
          <p:cNvSpPr txBox="1">
            <a:spLocks noChangeArrowheads="1"/>
          </p:cNvSpPr>
          <p:nvPr/>
        </p:nvSpPr>
        <p:spPr bwMode="auto">
          <a:xfrm>
            <a:off x="3554413" y="486727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8722" name="Text Box 142"/>
          <p:cNvSpPr txBox="1">
            <a:spLocks noChangeArrowheads="1"/>
          </p:cNvSpPr>
          <p:nvPr/>
        </p:nvSpPr>
        <p:spPr bwMode="auto">
          <a:xfrm>
            <a:off x="4884737" y="19748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8723" name="Text Box 143"/>
          <p:cNvSpPr txBox="1">
            <a:spLocks noChangeArrowheads="1"/>
          </p:cNvSpPr>
          <p:nvPr/>
        </p:nvSpPr>
        <p:spPr bwMode="auto">
          <a:xfrm>
            <a:off x="5878513" y="21288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8724" name="Text Box 144"/>
          <p:cNvSpPr txBox="1">
            <a:spLocks noChangeArrowheads="1"/>
          </p:cNvSpPr>
          <p:nvPr/>
        </p:nvSpPr>
        <p:spPr bwMode="auto">
          <a:xfrm>
            <a:off x="4735513" y="26225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5" name="Text Box 145"/>
          <p:cNvSpPr txBox="1">
            <a:spLocks noChangeArrowheads="1"/>
          </p:cNvSpPr>
          <p:nvPr/>
        </p:nvSpPr>
        <p:spPr bwMode="auto">
          <a:xfrm>
            <a:off x="5224461" y="16573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6" name="Text Box 146"/>
          <p:cNvSpPr txBox="1">
            <a:spLocks noChangeArrowheads="1"/>
          </p:cNvSpPr>
          <p:nvPr/>
        </p:nvSpPr>
        <p:spPr bwMode="auto">
          <a:xfrm>
            <a:off x="5035549" y="12192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27" name="Text Box 147"/>
          <p:cNvSpPr txBox="1">
            <a:spLocks noChangeArrowheads="1"/>
          </p:cNvSpPr>
          <p:nvPr/>
        </p:nvSpPr>
        <p:spPr bwMode="auto">
          <a:xfrm>
            <a:off x="5753101" y="163989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8" name="Text Box 148"/>
          <p:cNvSpPr txBox="1">
            <a:spLocks noChangeArrowheads="1"/>
          </p:cNvSpPr>
          <p:nvPr/>
        </p:nvSpPr>
        <p:spPr bwMode="auto">
          <a:xfrm>
            <a:off x="6683377" y="225266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9" name="Text Box 149"/>
          <p:cNvSpPr txBox="1">
            <a:spLocks noChangeArrowheads="1"/>
          </p:cNvSpPr>
          <p:nvPr/>
        </p:nvSpPr>
        <p:spPr bwMode="auto">
          <a:xfrm>
            <a:off x="7013573" y="212566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30" name="Text Box 150"/>
          <p:cNvSpPr txBox="1">
            <a:spLocks noChangeArrowheads="1"/>
          </p:cNvSpPr>
          <p:nvPr/>
        </p:nvSpPr>
        <p:spPr bwMode="auto">
          <a:xfrm>
            <a:off x="5467353" y="28511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28731" name="Text Box 151"/>
          <p:cNvSpPr txBox="1">
            <a:spLocks noChangeArrowheads="1"/>
          </p:cNvSpPr>
          <p:nvPr/>
        </p:nvSpPr>
        <p:spPr bwMode="auto">
          <a:xfrm>
            <a:off x="7540625" y="23717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32" name="Text Box 152"/>
          <p:cNvSpPr txBox="1">
            <a:spLocks noChangeArrowheads="1"/>
          </p:cNvSpPr>
          <p:nvPr/>
        </p:nvSpPr>
        <p:spPr bwMode="auto">
          <a:xfrm>
            <a:off x="7556501" y="17208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06041" name="AutoShape 153"/>
          <p:cNvSpPr>
            <a:spLocks/>
          </p:cNvSpPr>
          <p:nvPr/>
        </p:nvSpPr>
        <p:spPr bwMode="auto">
          <a:xfrm>
            <a:off x="1909765" y="3613147"/>
            <a:ext cx="396875" cy="2986088"/>
          </a:xfrm>
          <a:prstGeom prst="leftBrace">
            <a:avLst>
              <a:gd name="adj1" fmla="val 627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42" name="Text Box 154"/>
          <p:cNvSpPr txBox="1">
            <a:spLocks noChangeArrowheads="1"/>
          </p:cNvSpPr>
          <p:nvPr/>
        </p:nvSpPr>
        <p:spPr bwMode="auto">
          <a:xfrm>
            <a:off x="914401" y="4827588"/>
            <a:ext cx="1158875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Cost contours</a:t>
            </a:r>
          </a:p>
        </p:txBody>
      </p:sp>
      <p:sp>
        <p:nvSpPr>
          <p:cNvPr id="28735" name="Text Box 155"/>
          <p:cNvSpPr txBox="1">
            <a:spLocks noChangeArrowheads="1"/>
          </p:cNvSpPr>
          <p:nvPr/>
        </p:nvSpPr>
        <p:spPr bwMode="auto">
          <a:xfrm>
            <a:off x="6134101" y="18272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56" grpId="0" animBg="1"/>
      <p:bldP spid="805958" grpId="0" animBg="1"/>
      <p:bldP spid="805959" grpId="0" animBg="1"/>
      <p:bldP spid="805960" grpId="0" animBg="1"/>
      <p:bldP spid="805993" grpId="0"/>
      <p:bldP spid="805994" grpId="0"/>
      <p:bldP spid="805995" grpId="0"/>
      <p:bldP spid="805996" grpId="0" animBg="1"/>
      <p:bldP spid="805997" grpId="0" animBg="1"/>
      <p:bldP spid="805998" grpId="0"/>
      <p:bldP spid="805999" grpId="0" animBg="1"/>
      <p:bldP spid="806000" grpId="0" animBg="1"/>
      <p:bldP spid="806001" grpId="0" animBg="1"/>
      <p:bldP spid="806002" grpId="0"/>
      <p:bldP spid="806003" grpId="0"/>
      <p:bldP spid="806004" grpId="0"/>
      <p:bldP spid="806005" grpId="0" animBg="1"/>
      <p:bldP spid="806006" grpId="0" animBg="1"/>
      <p:bldP spid="806007" grpId="0" animBg="1"/>
      <p:bldP spid="806008" grpId="0" animBg="1"/>
      <p:bldP spid="806009" grpId="0" animBg="1"/>
      <p:bldP spid="806010" grpId="0" animBg="1"/>
      <p:bldP spid="806011" grpId="0" animBg="1"/>
      <p:bldP spid="806012" grpId="0"/>
      <p:bldP spid="806013" grpId="0"/>
      <p:bldP spid="806014" grpId="0" animBg="1"/>
      <p:bldP spid="806015" grpId="0" animBg="1"/>
      <p:bldP spid="806016" grpId="0"/>
      <p:bldP spid="806017" grpId="0" animBg="1"/>
      <p:bldP spid="806018" grpId="0" animBg="1"/>
      <p:bldP spid="806019" grpId="0"/>
      <p:bldP spid="806020" grpId="0"/>
      <p:bldP spid="806021" grpId="0" animBg="1"/>
      <p:bldP spid="806022" grpId="0" animBg="1"/>
      <p:bldP spid="806023" grpId="0" animBg="1"/>
      <p:bldP spid="806024" grpId="0" animBg="1"/>
      <p:bldP spid="806025" grpId="0"/>
      <p:bldP spid="806026" grpId="0"/>
      <p:bldP spid="806027" grpId="0" animBg="1"/>
      <p:bldP spid="806029" grpId="0"/>
      <p:bldP spid="806041" grpId="0" animBg="1"/>
      <p:bldP spid="80604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144001" y="1828801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296401" y="1828802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9907589" y="2208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66838"/>
            <a:ext cx="7366000" cy="4729164"/>
          </a:xfrm>
        </p:spPr>
        <p:txBody>
          <a:bodyPr/>
          <a:lstStyle/>
          <a:p>
            <a:r>
              <a:rPr lang="en-US" sz="2400" dirty="0"/>
              <a:t>What nodes </a:t>
            </a:r>
            <a:r>
              <a:rPr lang="en-US" sz="2400"/>
              <a:t>does UCS </a:t>
            </a:r>
            <a:r>
              <a:rPr lang="en-US" sz="2400" dirty="0"/>
              <a:t>expand?</a:t>
            </a:r>
          </a:p>
          <a:p>
            <a:pPr lvl="1"/>
            <a:r>
              <a:rPr lang="en-US" sz="2000" dirty="0"/>
              <a:t>Processes all nodes with cost less than cheapest solution!</a:t>
            </a:r>
          </a:p>
          <a:p>
            <a:pPr lvl="1"/>
            <a:r>
              <a:rPr lang="en-US" sz="2000" dirty="0"/>
              <a:t>If that solution costs </a:t>
            </a:r>
            <a:r>
              <a:rPr lang="en-US" sz="2000" i="1" dirty="0">
                <a:latin typeface="Times New Roman" pitchFamily="18" charset="0"/>
              </a:rPr>
              <a:t>C* </a:t>
            </a:r>
            <a:r>
              <a:rPr lang="en-US" sz="2000" dirty="0"/>
              <a:t>and arcs cost at least 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sz="2000" i="1" dirty="0">
                <a:sym typeface="Symbol" pitchFamily="18" charset="2"/>
              </a:rPr>
              <a:t>,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then the “effective depth” is roughly </a:t>
            </a:r>
            <a:r>
              <a:rPr lang="en-US" sz="2000" i="1" dirty="0">
                <a:latin typeface="Times New Roman" pitchFamily="18" charset="0"/>
              </a:rPr>
              <a:t>C*/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</a:t>
            </a:r>
            <a:endParaRPr lang="en-US" sz="2000" dirty="0"/>
          </a:p>
          <a:p>
            <a:pPr lvl="1"/>
            <a:r>
              <a:rPr lang="en-US" sz="2000" dirty="0"/>
              <a:t>Takes time O(</a:t>
            </a:r>
            <a:r>
              <a:rPr lang="en-US" sz="2000" dirty="0" err="1"/>
              <a:t>b</a:t>
            </a:r>
            <a:r>
              <a:rPr lang="en-US" sz="2000" i="1" baseline="30000" dirty="0" err="1">
                <a:latin typeface="Times New Roman" pitchFamily="18" charset="0"/>
              </a:rPr>
              <a:t>C</a:t>
            </a:r>
            <a:r>
              <a:rPr lang="en-US" sz="2000" i="1" baseline="30000" dirty="0">
                <a:latin typeface="Times New Roman" pitchFamily="18" charset="0"/>
              </a:rPr>
              <a:t>*/</a:t>
            </a:r>
            <a:r>
              <a:rPr lang="en-US" sz="2000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/>
              <a:t>) 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fringe take?</a:t>
            </a:r>
          </a:p>
          <a:p>
            <a:pPr lvl="1"/>
            <a:r>
              <a:rPr lang="en-US" sz="2000" dirty="0"/>
              <a:t>Has roughly the last tier, so O(</a:t>
            </a:r>
            <a:r>
              <a:rPr lang="en-US" sz="2000" dirty="0" err="1"/>
              <a:t>b</a:t>
            </a:r>
            <a:r>
              <a:rPr lang="en-US" sz="2000" i="1" baseline="30000" dirty="0" err="1">
                <a:latin typeface="Times New Roman" pitchFamily="18" charset="0"/>
              </a:rPr>
              <a:t>C</a:t>
            </a:r>
            <a:r>
              <a:rPr lang="en-US" sz="2000" i="1" baseline="30000" dirty="0">
                <a:latin typeface="Times New Roman" pitchFamily="18" charset="0"/>
              </a:rPr>
              <a:t>*/</a:t>
            </a:r>
            <a:r>
              <a:rPr lang="en-US" sz="2000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Assuming best solution has a finite cost and minimum arc cost is positive,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Yes!  (Proof next lecture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655051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009187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777411" y="2357438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2536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9890123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601201" y="1981202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448801" y="447357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501311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021887" y="3952876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534400" y="1828800"/>
            <a:ext cx="265112" cy="1981200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239000" y="2602472"/>
            <a:ext cx="1447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Times New Roman" pitchFamily="18" charset="0"/>
              </a:rPr>
              <a:t>C*/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/>
              <a:t>  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601200" y="1905162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0995027" y="2865436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0820402" y="2470148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 </a:t>
            </a:r>
            <a:r>
              <a:rPr lang="en-US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604502" y="2092324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 </a:t>
            </a:r>
            <a:r>
              <a:rPr lang="en-US" dirty="0">
                <a:sym typeface="Symbol" pitchFamily="18" charset="2"/>
              </a:rPr>
              <a:t>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494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57203" y="1447801"/>
            <a:ext cx="647699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Remember: UCS explores increasing cost contours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 good: UCS is complete and optimal!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No information about goal location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We’ll fix that soon!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0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0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79" y="4549779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2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  <p:sp>
        <p:nvSpPr>
          <p:cNvPr id="31769" name="TextBox 26"/>
          <p:cNvSpPr txBox="1">
            <a:spLocks noChangeArrowheads="1"/>
          </p:cNvSpPr>
          <p:nvPr/>
        </p:nvSpPr>
        <p:spPr bwMode="auto">
          <a:xfrm>
            <a:off x="8467725" y="5943600"/>
            <a:ext cx="3724275" cy="92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[Demo: empty grid UCS (L2D5)]</a:t>
            </a:r>
          </a:p>
          <a:p>
            <a:r>
              <a:rPr lang="en-US" dirty="0">
                <a:solidFill>
                  <a:srgbClr val="C00000"/>
                </a:solidFill>
              </a:rPr>
              <a:t>[Demo: maze with deep/shallow water DFS/BFS/UCS (L2D7)]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Empty UCS</a:t>
            </a:r>
          </a:p>
        </p:txBody>
      </p:sp>
      <p:pic>
        <p:nvPicPr>
          <p:cNvPr id="3" name="Empty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0286" y="1143001"/>
            <a:ext cx="6351429" cy="53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Video of Demo Maze with Deep/Shallow Water --- DFS, BFS, or UCS? (part 1)</a:t>
            </a:r>
          </a:p>
        </p:txBody>
      </p:sp>
      <p:pic>
        <p:nvPicPr>
          <p:cNvPr id="3" name="MazeShallowDeep-B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3857" y="1227650"/>
            <a:ext cx="7204286" cy="532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sz="2800" dirty="0"/>
              <a:t>Video of Demo Maze with Deep/Shallow Water --- DFS, BFS, or UCS? (part 2)</a:t>
            </a:r>
          </a:p>
        </p:txBody>
      </p:sp>
      <p:pic>
        <p:nvPicPr>
          <p:cNvPr id="2" name="MazeShallowDeep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8143" y="1143001"/>
            <a:ext cx="7215715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sz="2800" dirty="0"/>
              <a:t>Video of Demo Maze with Deep/Shallow Water --- DFS, BFS, or UCS? (part 3)</a:t>
            </a:r>
          </a:p>
        </p:txBody>
      </p:sp>
      <p:pic>
        <p:nvPicPr>
          <p:cNvPr id="2" name="MazeShallowDeep-D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8142" y="1143001"/>
            <a:ext cx="721571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Reflex Optimal</a:t>
            </a:r>
          </a:p>
        </p:txBody>
      </p:sp>
      <p:pic>
        <p:nvPicPr>
          <p:cNvPr id="5" name="Lecture2-demo1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219200"/>
            <a:ext cx="982726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One Queue</a:t>
            </a:r>
          </a:p>
        </p:txBody>
      </p:sp>
      <p:sp>
        <p:nvSpPr>
          <p:cNvPr id="29711" name="Rectangle 15"/>
          <p:cNvSpPr>
            <a:spLocks noGrp="1" noChangeArrowheads="1"/>
          </p:cNvSpPr>
          <p:nvPr>
            <p:ph idx="1"/>
          </p:nvPr>
        </p:nvSpPr>
        <p:spPr>
          <a:xfrm>
            <a:off x="381000" y="1443036"/>
            <a:ext cx="58420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All these search algorithms are the same except for fringe strategies</a:t>
            </a:r>
          </a:p>
          <a:p>
            <a:pPr lvl="1"/>
            <a:r>
              <a:rPr lang="en-US" sz="2400" dirty="0"/>
              <a:t>Conceptually, all fringes are priority queues (i.e. collections of nodes with attached priorities)</a:t>
            </a:r>
          </a:p>
          <a:p>
            <a:pPr lvl="1"/>
            <a:r>
              <a:rPr lang="en-US" sz="2400" dirty="0"/>
              <a:t>Practically, for DFS and BFS, you can avoid the log(n) overhead from an actual priority queue, by using stacks and queues</a:t>
            </a:r>
          </a:p>
          <a:p>
            <a:pPr lvl="1"/>
            <a:r>
              <a:rPr lang="en-US" sz="2400" dirty="0"/>
              <a:t>Can even code one implementation that takes a variable queuing object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7900" y="1296458"/>
            <a:ext cx="5753099" cy="4474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66039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and Models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6400" y="1524000"/>
            <a:ext cx="4699000" cy="4729164"/>
          </a:xfrm>
        </p:spPr>
        <p:txBody>
          <a:bodyPr/>
          <a:lstStyle/>
          <a:p>
            <a:r>
              <a:rPr lang="en-US" dirty="0"/>
              <a:t>Search operates over models of the world</a:t>
            </a:r>
          </a:p>
          <a:p>
            <a:pPr lvl="1"/>
            <a:r>
              <a:rPr lang="en-US" dirty="0"/>
              <a:t>The agent doesn’t actually try all the plans out in the real world!</a:t>
            </a:r>
          </a:p>
          <a:p>
            <a:pPr lvl="1"/>
            <a:r>
              <a:rPr lang="en-US" dirty="0"/>
              <a:t>Planning is all “in simulation”</a:t>
            </a:r>
          </a:p>
          <a:p>
            <a:pPr lvl="1"/>
            <a:r>
              <a:rPr lang="en-US" dirty="0"/>
              <a:t>Your search is only as good as your models…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391" y="1532614"/>
            <a:ext cx="6552150" cy="4554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Gone Wrong?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4084" name="Picture 4" descr="A Dead 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4800600" cy="38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4085" name="Picture 5" descr="msn-navigation-trondheim-haugesund"/>
          <p:cNvPicPr>
            <a:picLocks noChangeAspect="1" noChangeArrowheads="1"/>
          </p:cNvPicPr>
          <p:nvPr/>
        </p:nvPicPr>
        <p:blipFill>
          <a:blip r:embed="rId3" cstate="print"/>
          <a:srcRect t="53906"/>
          <a:stretch>
            <a:fillRect/>
          </a:stretch>
        </p:blipFill>
        <p:spPr bwMode="auto">
          <a:xfrm>
            <a:off x="6934200" y="1371600"/>
            <a:ext cx="4381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997" y="2134187"/>
            <a:ext cx="6474205" cy="2711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Some Hints for P1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570037"/>
            <a:ext cx="10210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Graph search is almost always better than tree search (when not?)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Implement your closed list as a </a:t>
            </a:r>
            <a:r>
              <a:rPr lang="en-US" sz="2800" dirty="0" err="1"/>
              <a:t>dict</a:t>
            </a:r>
            <a:r>
              <a:rPr lang="en-US" sz="2800" dirty="0"/>
              <a:t> or set!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Nodes are conceptually paths, but better to represent with a state, cost, last action, and reference to the parent node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Reflex Odd </a:t>
            </a:r>
          </a:p>
        </p:txBody>
      </p:sp>
      <p:pic>
        <p:nvPicPr>
          <p:cNvPr id="5" name="Lecture2-demo2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1143000"/>
            <a:ext cx="9677400" cy="54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9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Planning Agents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5943599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Planning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Ask “what if”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Decisions based on (hypothesized) consequences of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Must have a model of how the world evolves in response to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Must formulate a goal (test)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Consider how the world WOULD BE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Optimal vs. complete planning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Planning vs. </a:t>
            </a:r>
            <a:r>
              <a:rPr lang="en-US" sz="2400" dirty="0" err="1"/>
              <a:t>replanning</a:t>
            </a:r>
            <a:endParaRPr lang="en-US" sz="2000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899276" y="4135444"/>
          <a:ext cx="4595813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Photo Editor Photo" r:id="rId3" imgW="4595258" imgH="1623201" progId="MSPhotoEd.3">
                  <p:embed/>
                </p:oleObj>
              </mc:Choice>
              <mc:Fallback>
                <p:oleObj name="Photo Editor Photo" r:id="rId3" imgW="4595258" imgH="162320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6" y="4135444"/>
                        <a:ext cx="4595813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6926266" y="1797049"/>
          <a:ext cx="4579937" cy="160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Photo Editor Photo" r:id="rId5" imgW="4580017" imgH="1607619" progId="MSPhotoEd.3">
                  <p:embed/>
                </p:oleObj>
              </mc:Choice>
              <mc:Fallback>
                <p:oleObj name="Photo Editor Photo" r:id="rId5" imgW="4580017" imgH="1607619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6" y="1797049"/>
                        <a:ext cx="4579937" cy="1608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9144000" y="6172200"/>
            <a:ext cx="2819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replanning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 (L2D3)]</a:t>
            </a:r>
          </a:p>
        </p:txBody>
      </p:sp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043" y="1747400"/>
            <a:ext cx="5262855" cy="4119999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44000" y="6488672"/>
            <a:ext cx="2819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mastermind (L2D4)]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</a:t>
            </a:r>
            <a:r>
              <a:rPr lang="en-US" dirty="0" err="1"/>
              <a:t>Replanning</a:t>
            </a:r>
            <a:endParaRPr lang="en-US" dirty="0"/>
          </a:p>
        </p:txBody>
      </p:sp>
      <p:pic>
        <p:nvPicPr>
          <p:cNvPr id="3" name="Lecture2-demo3-plan-fast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0444" y="1100766"/>
            <a:ext cx="10171113" cy="57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0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Mastermind</a:t>
            </a:r>
          </a:p>
        </p:txBody>
      </p:sp>
      <p:pic>
        <p:nvPicPr>
          <p:cNvPr id="5" name="Lecture2-demo4b-plan-slow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7750" y="1143000"/>
            <a:ext cx="10096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fty  template TPT1  env TPENV1  fore 0  back 16777215  eqnno 1"/>
  <p:tag name="FILENAME" val="TP_tmp"/>
  <p:tag name="ORIGWIDTH" val="10"/>
  <p:tag name="PICTUREFILESIZE" val="105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</Template>
  <TotalTime>40143</TotalTime>
  <Words>2160</Words>
  <Application>Microsoft Office PowerPoint</Application>
  <PresentationFormat>Widescreen</PresentationFormat>
  <Paragraphs>613</Paragraphs>
  <Slides>53</Slides>
  <Notes>12</Notes>
  <HiddenSlides>1</HiddenSlides>
  <MMClips>10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Symbol</vt:lpstr>
      <vt:lpstr>Times New Roman</vt:lpstr>
      <vt:lpstr>Wingdings</vt:lpstr>
      <vt:lpstr>dan-berkeley-nlp-v1</vt:lpstr>
      <vt:lpstr>Photo Editor Photo</vt:lpstr>
      <vt:lpstr>CAP 5636 – Advanced Artificial Intelligence </vt:lpstr>
      <vt:lpstr>Today</vt:lpstr>
      <vt:lpstr>Agents that Plan</vt:lpstr>
      <vt:lpstr>Reflex Agents</vt:lpstr>
      <vt:lpstr>Video of Demo Reflex Optimal</vt:lpstr>
      <vt:lpstr>Video of Demo Reflex Odd </vt:lpstr>
      <vt:lpstr>Planning Agents</vt:lpstr>
      <vt:lpstr>Video of Demo Replanning</vt:lpstr>
      <vt:lpstr>Video of Demo Mastermind</vt:lpstr>
      <vt:lpstr>Search Problems</vt:lpstr>
      <vt:lpstr>Search Problems</vt:lpstr>
      <vt:lpstr>Search Problems Are Models</vt:lpstr>
      <vt:lpstr>Example: Traveling in Romania</vt:lpstr>
      <vt:lpstr>What’s in a State Space?</vt:lpstr>
      <vt:lpstr>State Space Sizes?</vt:lpstr>
      <vt:lpstr>Quiz: Safe Passage</vt:lpstr>
      <vt:lpstr>State Space Graphs and Search Trees</vt:lpstr>
      <vt:lpstr>State Space Graphs</vt:lpstr>
      <vt:lpstr>State Space Graphs</vt:lpstr>
      <vt:lpstr>Search Trees</vt:lpstr>
      <vt:lpstr>State Space Graphs vs. Search Trees</vt:lpstr>
      <vt:lpstr>Quiz: State Space Graphs vs. Search Trees</vt:lpstr>
      <vt:lpstr>Tree Search</vt:lpstr>
      <vt:lpstr>Search Example: Romania</vt:lpstr>
      <vt:lpstr>Searching with a Search Tree</vt:lpstr>
      <vt:lpstr>General Tree Search</vt:lpstr>
      <vt:lpstr>Example: Tree Search</vt:lpstr>
      <vt:lpstr>Depth-First Search</vt:lpstr>
      <vt:lpstr>Depth-First Search</vt:lpstr>
      <vt:lpstr>Search Algorithm Properties</vt:lpstr>
      <vt:lpstr>Search Algorithm Properties</vt:lpstr>
      <vt:lpstr>Depth-First Search (DFS) Properties</vt:lpstr>
      <vt:lpstr>Breadth-First Search</vt:lpstr>
      <vt:lpstr>Breadth-First Search</vt:lpstr>
      <vt:lpstr>Breadth-First Search (BFS) Properties</vt:lpstr>
      <vt:lpstr>Quiz: DFS vs BFS</vt:lpstr>
      <vt:lpstr>Quiz: DFS vs BFS</vt:lpstr>
      <vt:lpstr>Video of Demo Maze Water DFS/BFS (part 1)</vt:lpstr>
      <vt:lpstr>Video of Demo Maze Water DFS/BFS (part 2)</vt:lpstr>
      <vt:lpstr>Iterative Deepening</vt:lpstr>
      <vt:lpstr>Cost-Sensitive Search</vt:lpstr>
      <vt:lpstr>Uniform Cost Search</vt:lpstr>
      <vt:lpstr>Uniform Cost Search</vt:lpstr>
      <vt:lpstr>Uniform Cost Search (UCS) Properties</vt:lpstr>
      <vt:lpstr>Uniform Cost Issues</vt:lpstr>
      <vt:lpstr>Video of Demo Empty UCS</vt:lpstr>
      <vt:lpstr>Video of Demo Maze with Deep/Shallow Water --- DFS, BFS, or UCS? (part 1)</vt:lpstr>
      <vt:lpstr>Video of Demo Maze with Deep/Shallow Water --- DFS, BFS, or UCS? (part 2)</vt:lpstr>
      <vt:lpstr>Video of Demo Maze with Deep/Shallow Water --- DFS, BFS, or UCS? (part 3)</vt:lpstr>
      <vt:lpstr>The One Queue</vt:lpstr>
      <vt:lpstr>Search and Models</vt:lpstr>
      <vt:lpstr>Search Gone Wrong?</vt:lpstr>
      <vt:lpstr>Some Hints for P1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Ladislau Boloni</cp:lastModifiedBy>
  <cp:revision>2001</cp:revision>
  <cp:lastPrinted>2014-01-23T07:59:40Z</cp:lastPrinted>
  <dcterms:created xsi:type="dcterms:W3CDTF">2004-08-27T04:16:05Z</dcterms:created>
  <dcterms:modified xsi:type="dcterms:W3CDTF">2016-08-27T14:28:26Z</dcterms:modified>
</cp:coreProperties>
</file>